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Consolas" panose="020B0609020204030204" pitchFamily="49" charset="0"/>
      <p:regular r:id="rId19"/>
      <p:bold r:id="rId20"/>
      <p:italic r:id="rId21"/>
      <p:boldItalic r:id="rId22"/>
    </p:embeddedFont>
    <p:embeddedFont>
      <p:font typeface="Nunito" panose="020B0604020202020204" charset="0"/>
      <p:regular r:id="rId23"/>
      <p:bold r:id="rId24"/>
      <p:italic r:id="rId25"/>
      <p:boldItalic r:id="rId26"/>
    </p:embeddedFont>
    <p:embeddedFont>
      <p:font typeface="Open Sans"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16E7D4-FA09-4484-B3FE-F9B46BF5B263}">
  <a:tblStyle styleId="{1C16E7D4-FA09-4484-B3FE-F9B46BF5B263}" styleName="Table_0">
    <a:wholeTbl>
      <a:tcTxStyle>
        <a:font>
          <a:latin typeface="Arial"/>
          <a:ea typeface="Arial"/>
          <a:cs typeface="Arial"/>
        </a:font>
        <a:srgbClr val="000000"/>
      </a:tcTxStyle>
      <a:tcStyle>
        <a:tcBdr>
          <a:left>
            <a:ln cap="flat" cmpd="sng">
              <a:solidFill>
                <a:srgbClr val="000000"/>
              </a:solidFill>
              <a:prstDash val="solid"/>
              <a:round/>
              <a:headEnd type="none" w="sm" len="sm"/>
              <a:tailEnd type="none" w="sm" len="sm"/>
            </a:ln>
          </a:left>
          <a:right>
            <a:ln cap="flat" cmpd="sng">
              <a:solidFill>
                <a:srgbClr val="000000"/>
              </a:solidFill>
              <a:prstDash val="solid"/>
              <a:round/>
              <a:headEnd type="none" w="sm" len="sm"/>
              <a:tailEnd type="none" w="sm" len="sm"/>
            </a:ln>
          </a:right>
          <a:top>
            <a:ln cap="flat" cmpd="sng">
              <a:solidFill>
                <a:srgbClr val="000000"/>
              </a:solidFill>
              <a:prstDash val="solid"/>
              <a:round/>
              <a:headEnd type="none" w="sm" len="sm"/>
              <a:tailEnd type="none" w="sm" len="sm"/>
            </a:ln>
          </a:top>
          <a:bottom>
            <a:ln cap="flat" cmpd="sng">
              <a:solidFill>
                <a:srgbClr val="000000"/>
              </a:solidFill>
              <a:prstDash val="solid"/>
              <a:round/>
              <a:headEnd type="none" w="sm" len="sm"/>
              <a:tailEnd type="none" w="sm" len="sm"/>
            </a:ln>
          </a:bottom>
          <a:insideH>
            <a:ln cap="flat" cmpd="sng">
              <a:solidFill>
                <a:srgbClr val="000000"/>
              </a:solidFill>
              <a:prstDash val="solid"/>
              <a:round/>
              <a:headEnd type="none" w="sm" len="sm"/>
              <a:tailEnd type="none" w="sm" len="sm"/>
            </a:ln>
          </a:insideH>
          <a:insideV>
            <a:ln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jpg>
</file>

<file path=ppt/media/image10.jpg>
</file>

<file path=ppt/media/image11.jp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d0a483d93d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d0a483d93d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0a483d93d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0a483d93d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d0a483d93d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d0a483d93d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0a483d93d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0a483d93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0a483d93d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0a483d93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0a483d93d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0a483d93d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d0a483d93d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d0a483d93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d0a483d93d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d0a483d93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d0a483d93d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d0a483d93d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0a483d93d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0a483d93d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0a483d93d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0a483d93d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454550" y="1309550"/>
            <a:ext cx="65124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3500"/>
              <a:t>CS225/226-Switching Theory</a:t>
            </a:r>
            <a:endParaRPr sz="3500"/>
          </a:p>
        </p:txBody>
      </p:sp>
      <p:sp>
        <p:nvSpPr>
          <p:cNvPr id="129" name="Google Shape;129;p13"/>
          <p:cNvSpPr txBox="1">
            <a:spLocks noGrp="1"/>
          </p:cNvSpPr>
          <p:nvPr>
            <p:ph type="subTitle" idx="1"/>
          </p:nvPr>
        </p:nvSpPr>
        <p:spPr>
          <a:xfrm>
            <a:off x="1934850" y="2450747"/>
            <a:ext cx="5551800" cy="72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Touch-Free Automatic Hand Sanitizer Dispenser</a:t>
            </a:r>
            <a:endParaRPr sz="2000"/>
          </a:p>
          <a:p>
            <a:pPr marL="0" lvl="0" indent="0" algn="ctr" rtl="0">
              <a:spcBef>
                <a:spcPts val="0"/>
              </a:spcBef>
              <a:spcAft>
                <a:spcPts val="0"/>
              </a:spcAft>
              <a:buNone/>
            </a:pPr>
            <a:r>
              <a:rPr lang="en" sz="2000"/>
              <a:t>Aradhya Gupta (1901CS72)</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graphicFrame>
        <p:nvGraphicFramePr>
          <p:cNvPr id="189" name="Google Shape;189;p22"/>
          <p:cNvGraphicFramePr/>
          <p:nvPr>
            <p:extLst>
              <p:ext uri="{D42A27DB-BD31-4B8C-83A1-F6EECF244321}">
                <p14:modId xmlns:p14="http://schemas.microsoft.com/office/powerpoint/2010/main" val="3191722722"/>
              </p:ext>
            </p:extLst>
          </p:nvPr>
        </p:nvGraphicFramePr>
        <p:xfrm>
          <a:off x="620775" y="390105"/>
          <a:ext cx="8021600" cy="4440975"/>
        </p:xfrm>
        <a:graphic>
          <a:graphicData uri="http://schemas.openxmlformats.org/drawingml/2006/table">
            <a:tbl>
              <a:tblPr>
                <a:noFill/>
                <a:tableStyleId>{1C16E7D4-FA09-4484-B3FE-F9B46BF5B263}</a:tableStyleId>
              </a:tblPr>
              <a:tblGrid>
                <a:gridCol w="8021600">
                  <a:extLst>
                    <a:ext uri="{9D8B030D-6E8A-4147-A177-3AD203B41FA5}">
                      <a16:colId xmlns:a16="http://schemas.microsoft.com/office/drawing/2014/main" val="20000"/>
                    </a:ext>
                  </a:extLst>
                </a:gridCol>
              </a:tblGrid>
              <a:tr h="4076519">
                <a:tc>
                  <a:txBody>
                    <a:bodyPr/>
                    <a:lstStyle/>
                    <a:p>
                      <a:pPr marL="0" lvl="0" indent="0" algn="l" rtl="0">
                        <a:lnSpc>
                          <a:spcPct val="115000"/>
                        </a:lnSpc>
                        <a:spcBef>
                          <a:spcPts val="0"/>
                        </a:spcBef>
                        <a:spcAft>
                          <a:spcPts val="0"/>
                        </a:spcAft>
                        <a:buNone/>
                      </a:pP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else</a:t>
                      </a: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if</a:t>
                      </a:r>
                      <a:r>
                        <a:rPr lang="en" sz="1100">
                          <a:solidFill>
                            <a:srgbClr val="434F54"/>
                          </a:solidFill>
                          <a:highlight>
                            <a:srgbClr val="FFFFFF"/>
                          </a:highlight>
                          <a:latin typeface="Consolas"/>
                          <a:ea typeface="Consolas"/>
                          <a:cs typeface="Consolas"/>
                          <a:sym typeface="Consolas"/>
                        </a:rPr>
                        <a:t> (distance&lt;=</a:t>
                      </a:r>
                      <a:r>
                        <a:rPr lang="en" sz="1100">
                          <a:solidFill>
                            <a:srgbClr val="8A7B52"/>
                          </a:solidFill>
                          <a:highlight>
                            <a:srgbClr val="FFFFFF"/>
                          </a:highlight>
                          <a:latin typeface="Consolas"/>
                          <a:ea typeface="Consolas"/>
                          <a:cs typeface="Consolas"/>
                          <a:sym typeface="Consolas"/>
                        </a:rPr>
                        <a:t>3</a:t>
                      </a: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//3 cm</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number++;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(transistorPin, </a:t>
                      </a:r>
                      <a:r>
                        <a:rPr lang="en" sz="1100">
                          <a:solidFill>
                            <a:srgbClr val="D35400"/>
                          </a:solidFill>
                          <a:highlight>
                            <a:srgbClr val="FFFFFF"/>
                          </a:highlight>
                          <a:latin typeface="Consolas"/>
                          <a:ea typeface="Consolas"/>
                          <a:cs typeface="Consolas"/>
                          <a:sym typeface="Consolas"/>
                        </a:rPr>
                        <a:t>HIGH</a:t>
                      </a: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//turn the DC pump on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Serial</a:t>
                      </a:r>
                      <a:r>
                        <a:rPr lang="en" sz="1100">
                          <a:solidFill>
                            <a:srgbClr val="434F54"/>
                          </a:solidFill>
                          <a:highlight>
                            <a:srgbClr val="FFFFFF"/>
                          </a:highlight>
                          <a:latin typeface="Consolas"/>
                          <a:ea typeface="Consolas"/>
                          <a:cs typeface="Consolas"/>
                          <a:sym typeface="Consolas"/>
                        </a:rPr>
                        <a:t>.</a:t>
                      </a:r>
                      <a:r>
                        <a:rPr lang="en" sz="1100">
                          <a:solidFill>
                            <a:srgbClr val="D35400"/>
                          </a:solidFill>
                          <a:highlight>
                            <a:srgbClr val="FFFFFF"/>
                          </a:highlight>
                          <a:latin typeface="Consolas"/>
                          <a:ea typeface="Consolas"/>
                          <a:cs typeface="Consolas"/>
                          <a:sym typeface="Consolas"/>
                        </a:rPr>
                        <a:t>print</a:t>
                      </a:r>
                      <a:r>
                        <a:rPr lang="en" sz="1100">
                          <a:solidFill>
                            <a:srgbClr val="434F54"/>
                          </a:solidFill>
                          <a:highlight>
                            <a:srgbClr val="FFFFFF"/>
                          </a:highlight>
                          <a:latin typeface="Consolas"/>
                          <a:ea typeface="Consolas"/>
                          <a:cs typeface="Consolas"/>
                          <a:sym typeface="Consolas"/>
                        </a:rPr>
                        <a:t>(</a:t>
                      </a:r>
                      <a:r>
                        <a:rPr lang="en" sz="1100">
                          <a:solidFill>
                            <a:srgbClr val="005C5F"/>
                          </a:solidFill>
                          <a:highlight>
                            <a:srgbClr val="FFFFFF"/>
                          </a:highlight>
                          <a:latin typeface="Consolas"/>
                          <a:ea typeface="Consolas"/>
                          <a:cs typeface="Consolas"/>
                          <a:sym typeface="Consolas"/>
                        </a:rPr>
                        <a:t>"Pump On--"</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delay</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150</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(transistorPin, </a:t>
                      </a:r>
                      <a:r>
                        <a:rPr lang="en" sz="1100">
                          <a:solidFill>
                            <a:srgbClr val="D35400"/>
                          </a:solidFill>
                          <a:highlight>
                            <a:srgbClr val="FFFFFF"/>
                          </a:highlight>
                          <a:latin typeface="Consolas"/>
                          <a:ea typeface="Consolas"/>
                          <a:cs typeface="Consolas"/>
                          <a:sym typeface="Consolas"/>
                        </a:rPr>
                        <a:t>LOW</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Serial</a:t>
                      </a:r>
                      <a:r>
                        <a:rPr lang="en" sz="1100">
                          <a:solidFill>
                            <a:srgbClr val="434F54"/>
                          </a:solidFill>
                          <a:highlight>
                            <a:srgbClr val="FFFFFF"/>
                          </a:highlight>
                          <a:latin typeface="Consolas"/>
                          <a:ea typeface="Consolas"/>
                          <a:cs typeface="Consolas"/>
                          <a:sym typeface="Consolas"/>
                        </a:rPr>
                        <a:t>.</a:t>
                      </a:r>
                      <a:r>
                        <a:rPr lang="en" sz="1100">
                          <a:solidFill>
                            <a:srgbClr val="D35400"/>
                          </a:solidFill>
                          <a:highlight>
                            <a:srgbClr val="FFFFFF"/>
                          </a:highlight>
                          <a:latin typeface="Consolas"/>
                          <a:ea typeface="Consolas"/>
                          <a:cs typeface="Consolas"/>
                          <a:sym typeface="Consolas"/>
                        </a:rPr>
                        <a:t>println</a:t>
                      </a:r>
                      <a:r>
                        <a:rPr lang="en" sz="1100">
                          <a:solidFill>
                            <a:srgbClr val="434F54"/>
                          </a:solidFill>
                          <a:highlight>
                            <a:srgbClr val="FFFFFF"/>
                          </a:highlight>
                          <a:latin typeface="Consolas"/>
                          <a:ea typeface="Consolas"/>
                          <a:cs typeface="Consolas"/>
                          <a:sym typeface="Consolas"/>
                        </a:rPr>
                        <a:t>(</a:t>
                      </a:r>
                      <a:r>
                        <a:rPr lang="en" sz="1100">
                          <a:solidFill>
                            <a:srgbClr val="005C5F"/>
                          </a:solidFill>
                          <a:highlight>
                            <a:srgbClr val="FFFFFF"/>
                          </a:highlight>
                          <a:latin typeface="Consolas"/>
                          <a:ea typeface="Consolas"/>
                          <a:cs typeface="Consolas"/>
                          <a:sym typeface="Consolas"/>
                        </a:rPr>
                        <a:t>"--Pump OFF"</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delay</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2000</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else</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(transistorPin, </a:t>
                      </a:r>
                      <a:r>
                        <a:rPr lang="en" sz="1100">
                          <a:solidFill>
                            <a:srgbClr val="D35400"/>
                          </a:solidFill>
                          <a:highlight>
                            <a:srgbClr val="FFFFFF"/>
                          </a:highlight>
                          <a:latin typeface="Consolas"/>
                          <a:ea typeface="Consolas"/>
                          <a:cs typeface="Consolas"/>
                          <a:sym typeface="Consolas"/>
                        </a:rPr>
                        <a:t>LOW</a:t>
                      </a: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Serial</a:t>
                      </a:r>
                      <a:r>
                        <a:rPr lang="en" sz="1100">
                          <a:solidFill>
                            <a:srgbClr val="434F54"/>
                          </a:solidFill>
                          <a:highlight>
                            <a:srgbClr val="FFFFFF"/>
                          </a:highlight>
                          <a:latin typeface="Consolas"/>
                          <a:ea typeface="Consolas"/>
                          <a:cs typeface="Consolas"/>
                          <a:sym typeface="Consolas"/>
                        </a:rPr>
                        <a:t>.</a:t>
                      </a:r>
                      <a:r>
                        <a:rPr lang="en" sz="1100">
                          <a:solidFill>
                            <a:srgbClr val="D35400"/>
                          </a:solidFill>
                          <a:highlight>
                            <a:srgbClr val="FFFFFF"/>
                          </a:highlight>
                          <a:latin typeface="Consolas"/>
                          <a:ea typeface="Consolas"/>
                          <a:cs typeface="Consolas"/>
                          <a:sym typeface="Consolas"/>
                        </a:rPr>
                        <a:t>println</a:t>
                      </a:r>
                      <a:r>
                        <a:rPr lang="en" sz="1100">
                          <a:solidFill>
                            <a:srgbClr val="434F54"/>
                          </a:solidFill>
                          <a:highlight>
                            <a:srgbClr val="FFFFFF"/>
                          </a:highlight>
                          <a:latin typeface="Consolas"/>
                          <a:ea typeface="Consolas"/>
                          <a:cs typeface="Consolas"/>
                          <a:sym typeface="Consolas"/>
                        </a:rPr>
                        <a:t>(</a:t>
                      </a:r>
                      <a:r>
                        <a:rPr lang="en" sz="1100">
                          <a:solidFill>
                            <a:srgbClr val="005C5F"/>
                          </a:solidFill>
                          <a:highlight>
                            <a:srgbClr val="FFFFFF"/>
                          </a:highlight>
                          <a:latin typeface="Consolas"/>
                          <a:ea typeface="Consolas"/>
                          <a:cs typeface="Consolas"/>
                          <a:sym typeface="Consolas"/>
                        </a:rPr>
                        <a:t>"--Pump OFF"</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delay</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50</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endParaRPr sz="1100">
                        <a:latin typeface="Open Sans"/>
                        <a:ea typeface="Open Sans"/>
                        <a:cs typeface="Open Sans"/>
                        <a:sym typeface="Open Sans"/>
                      </a:endParaRPr>
                    </a:p>
                  </a:txBody>
                  <a:tcPr marL="63500" marR="63500" marT="63500" marB="63500">
                    <a:solidFill>
                      <a:srgbClr val="FFFFFF"/>
                    </a:solidFill>
                  </a:tcPr>
                </a:tc>
                <a:extLst>
                  <a:ext uri="{0D108BD9-81ED-4DB2-BD59-A6C34878D82A}">
                    <a16:rowId xmlns:a16="http://schemas.microsoft.com/office/drawing/2014/main" val="10000"/>
                  </a:ext>
                </a:extLst>
              </a:tr>
              <a:tr h="364456">
                <a:tc>
                  <a:txBody>
                    <a:bodyPr/>
                    <a:lstStyle/>
                    <a:p>
                      <a:pPr marL="0" lvl="0" indent="0" algn="l" rtl="0">
                        <a:lnSpc>
                          <a:spcPct val="115000"/>
                        </a:lnSpc>
                        <a:spcBef>
                          <a:spcPts val="0"/>
                        </a:spcBef>
                        <a:spcAft>
                          <a:spcPts val="0"/>
                        </a:spcAft>
                        <a:buNone/>
                      </a:pPr>
                      <a:endParaRPr sz="1100" dirty="0">
                        <a:highlight>
                          <a:srgbClr val="FFFFFF"/>
                        </a:highlight>
                        <a:latin typeface="Consolas"/>
                        <a:ea typeface="Consolas"/>
                        <a:cs typeface="Consolas"/>
                        <a:sym typeface="Consolas"/>
                      </a:endParaRPr>
                    </a:p>
                  </a:txBody>
                  <a:tcPr marL="63500" marR="63500" marT="63500" marB="63500">
                    <a:solidFill>
                      <a:srgbClr val="FFFFFF"/>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body" idx="1"/>
          </p:nvPr>
        </p:nvSpPr>
        <p:spPr>
          <a:xfrm>
            <a:off x="864450" y="461600"/>
            <a:ext cx="7415100" cy="605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2100" dirty="0">
                <a:solidFill>
                  <a:schemeClr val="lt1"/>
                </a:solidFill>
              </a:rPr>
              <a:t>References and Other Implementations</a:t>
            </a:r>
            <a:endParaRPr sz="2100" dirty="0">
              <a:solidFill>
                <a:schemeClr val="lt1"/>
              </a:solidFill>
            </a:endParaRPr>
          </a:p>
        </p:txBody>
      </p:sp>
      <p:pic>
        <p:nvPicPr>
          <p:cNvPr id="196" name="Google Shape;196;p23"/>
          <p:cNvPicPr preferRelativeResize="0"/>
          <p:nvPr/>
        </p:nvPicPr>
        <p:blipFill>
          <a:blip r:embed="rId3">
            <a:alphaModFix/>
          </a:blip>
          <a:stretch>
            <a:fillRect/>
          </a:stretch>
        </p:blipFill>
        <p:spPr>
          <a:xfrm>
            <a:off x="3516287" y="1461402"/>
            <a:ext cx="2199850" cy="2184024"/>
          </a:xfrm>
          <a:prstGeom prst="rect">
            <a:avLst/>
          </a:prstGeom>
          <a:noFill/>
          <a:ln>
            <a:noFill/>
          </a:ln>
        </p:spPr>
      </p:pic>
      <p:pic>
        <p:nvPicPr>
          <p:cNvPr id="197" name="Google Shape;197;p23"/>
          <p:cNvPicPr preferRelativeResize="0"/>
          <p:nvPr/>
        </p:nvPicPr>
        <p:blipFill>
          <a:blip r:embed="rId4">
            <a:alphaModFix/>
          </a:blip>
          <a:stretch>
            <a:fillRect/>
          </a:stretch>
        </p:blipFill>
        <p:spPr>
          <a:xfrm>
            <a:off x="803490" y="1464525"/>
            <a:ext cx="2282610" cy="2184025"/>
          </a:xfrm>
          <a:prstGeom prst="rect">
            <a:avLst/>
          </a:prstGeom>
          <a:noFill/>
          <a:ln>
            <a:noFill/>
          </a:ln>
        </p:spPr>
      </p:pic>
      <p:pic>
        <p:nvPicPr>
          <p:cNvPr id="198" name="Google Shape;198;p23"/>
          <p:cNvPicPr preferRelativeResize="0"/>
          <p:nvPr/>
        </p:nvPicPr>
        <p:blipFill>
          <a:blip r:embed="rId5">
            <a:alphaModFix/>
          </a:blip>
          <a:stretch>
            <a:fillRect/>
          </a:stretch>
        </p:blipFill>
        <p:spPr>
          <a:xfrm>
            <a:off x="6146325" y="1461403"/>
            <a:ext cx="2133225" cy="21840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4"/>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14" title="Placeholder image"/>
          <p:cNvPicPr preferRelativeResize="0"/>
          <p:nvPr/>
        </p:nvPicPr>
        <p:blipFill rotWithShape="1">
          <a:blip r:embed="rId3">
            <a:alphaModFix/>
          </a:blip>
          <a:srcRect t="2353" b="2344"/>
          <a:stretch/>
        </p:blipFill>
        <p:spPr>
          <a:xfrm>
            <a:off x="4465075" y="1134325"/>
            <a:ext cx="4321299" cy="3175800"/>
          </a:xfrm>
          <a:prstGeom prst="rect">
            <a:avLst/>
          </a:prstGeom>
          <a:noFill/>
          <a:ln>
            <a:noFill/>
          </a:ln>
        </p:spPr>
      </p:pic>
      <p:sp>
        <p:nvSpPr>
          <p:cNvPr id="135" name="Google Shape;135;p14"/>
          <p:cNvSpPr txBox="1">
            <a:spLocks noGrp="1"/>
          </p:cNvSpPr>
          <p:nvPr>
            <p:ph type="title"/>
          </p:nvPr>
        </p:nvSpPr>
        <p:spPr>
          <a:xfrm>
            <a:off x="574050" y="610525"/>
            <a:ext cx="3709200" cy="52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000"/>
              <a:t>AIM OF THE PROJECT</a:t>
            </a:r>
            <a:endParaRPr sz="2000"/>
          </a:p>
          <a:p>
            <a:pPr marL="0" lvl="0" indent="0" algn="ctr" rtl="0">
              <a:spcBef>
                <a:spcPts val="0"/>
              </a:spcBef>
              <a:spcAft>
                <a:spcPts val="0"/>
              </a:spcAft>
              <a:buSzPts val="990"/>
              <a:buNone/>
            </a:pPr>
            <a:endParaRPr sz="2000"/>
          </a:p>
        </p:txBody>
      </p:sp>
      <p:sp>
        <p:nvSpPr>
          <p:cNvPr id="136" name="Google Shape;136;p14"/>
          <p:cNvSpPr txBox="1">
            <a:spLocks noGrp="1"/>
          </p:cNvSpPr>
          <p:nvPr>
            <p:ph type="body" idx="1"/>
          </p:nvPr>
        </p:nvSpPr>
        <p:spPr>
          <a:xfrm>
            <a:off x="574050" y="1134325"/>
            <a:ext cx="3709200" cy="3282900"/>
          </a:xfrm>
          <a:prstGeom prst="rect">
            <a:avLst/>
          </a:prstGeom>
        </p:spPr>
        <p:txBody>
          <a:bodyPr spcFirstLastPara="1" wrap="square" lIns="91425" tIns="91425" rIns="91425" bIns="91425" anchor="t" anchorCtr="0">
            <a:noAutofit/>
          </a:bodyPr>
          <a:lstStyle/>
          <a:p>
            <a:pPr marL="0" lvl="0" indent="0" algn="l" rtl="0">
              <a:lnSpc>
                <a:spcPct val="140000"/>
              </a:lnSpc>
              <a:spcBef>
                <a:spcPts val="1000"/>
              </a:spcBef>
              <a:spcAft>
                <a:spcPts val="0"/>
              </a:spcAft>
              <a:buNone/>
            </a:pPr>
            <a:r>
              <a:rPr lang="en">
                <a:solidFill>
                  <a:srgbClr val="274E13"/>
                </a:solidFill>
                <a:latin typeface="Open Sans"/>
                <a:ea typeface="Open Sans"/>
                <a:cs typeface="Open Sans"/>
                <a:sym typeface="Open Sans"/>
              </a:rPr>
              <a:t>To implement an automatic hand sanitizer dispenser using an Arduino Uno board along with various other electronics components like DC pump and ultrasonic sensor, thus to familiarize with and understand their working principles and applications. </a:t>
            </a:r>
            <a:endParaRPr>
              <a:solidFill>
                <a:srgbClr val="274E13"/>
              </a:solidFill>
              <a:latin typeface="Open Sans"/>
              <a:ea typeface="Open Sans"/>
              <a:cs typeface="Open Sans"/>
              <a:sym typeface="Open Sans"/>
            </a:endParaRPr>
          </a:p>
          <a:p>
            <a:pPr marL="0" lvl="0" indent="0" algn="l" rtl="0">
              <a:lnSpc>
                <a:spcPct val="140000"/>
              </a:lnSpc>
              <a:spcBef>
                <a:spcPts val="1000"/>
              </a:spcBef>
              <a:spcAft>
                <a:spcPts val="0"/>
              </a:spcAft>
              <a:buNone/>
            </a:pPr>
            <a:r>
              <a:rPr lang="en">
                <a:solidFill>
                  <a:srgbClr val="274E13"/>
                </a:solidFill>
                <a:latin typeface="Open Sans"/>
                <a:ea typeface="Open Sans"/>
                <a:cs typeface="Open Sans"/>
                <a:sym typeface="Open Sans"/>
              </a:rPr>
              <a:t>The world is facing a tough time. COVID-19 has proved to be one of the deadliest pandemics humanity has ever faced. The need for touch free hand sanitizers has increased tenfold.</a:t>
            </a:r>
            <a:endParaRPr>
              <a:solidFill>
                <a:srgbClr val="274E13"/>
              </a:solidFill>
              <a:latin typeface="Open Sans"/>
              <a:ea typeface="Open Sans"/>
              <a:cs typeface="Open Sans"/>
              <a:sym typeface="Open Sans"/>
            </a:endParaRPr>
          </a:p>
          <a:p>
            <a:pPr marL="0" lvl="0" indent="0" algn="l" rtl="0">
              <a:lnSpc>
                <a:spcPct val="140000"/>
              </a:lnSpc>
              <a:spcBef>
                <a:spcPts val="1000"/>
              </a:spcBef>
              <a:spcAft>
                <a:spcPts val="0"/>
              </a:spcAft>
              <a:buNone/>
            </a:pPr>
            <a:endParaRPr sz="1200">
              <a:solidFill>
                <a:srgbClr val="274E13"/>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5"/>
          <p:cNvPicPr preferRelativeResize="0"/>
          <p:nvPr/>
        </p:nvPicPr>
        <p:blipFill>
          <a:blip r:embed="rId3">
            <a:alphaModFix/>
          </a:blip>
          <a:stretch>
            <a:fillRect/>
          </a:stretch>
        </p:blipFill>
        <p:spPr>
          <a:xfrm>
            <a:off x="3090625" y="239250"/>
            <a:ext cx="5764275" cy="4665001"/>
          </a:xfrm>
          <a:prstGeom prst="rect">
            <a:avLst/>
          </a:prstGeom>
          <a:noFill/>
          <a:ln>
            <a:noFill/>
          </a:ln>
        </p:spPr>
      </p:pic>
      <p:sp>
        <p:nvSpPr>
          <p:cNvPr id="142" name="Google Shape;142;p15"/>
          <p:cNvSpPr txBox="1">
            <a:spLocks noGrp="1"/>
          </p:cNvSpPr>
          <p:nvPr>
            <p:ph type="body" idx="1"/>
          </p:nvPr>
        </p:nvSpPr>
        <p:spPr>
          <a:xfrm>
            <a:off x="288975" y="1059350"/>
            <a:ext cx="2694900" cy="3582300"/>
          </a:xfrm>
          <a:prstGeom prst="rect">
            <a:avLst/>
          </a:prstGeom>
        </p:spPr>
        <p:txBody>
          <a:bodyPr spcFirstLastPara="1" wrap="square" lIns="91425" tIns="91425" rIns="91425" bIns="91425" anchor="t" anchorCtr="0">
            <a:noAutofit/>
          </a:bodyPr>
          <a:lstStyle/>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Arduino Uno </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HC-SR04 Ultrasonic Sensor</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12 volt DC Pump</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JHD162A LCD display with I2C module</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BC547B npn transistor</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Buzzer</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12 volt DC adaptor     </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Red LED</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Resistors (220 ohm)</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Jumper-wires, breadboard</a:t>
            </a:r>
            <a:endParaRPr sz="1335">
              <a:solidFill>
                <a:schemeClr val="accent1"/>
              </a:solidFill>
              <a:latin typeface="Open Sans"/>
              <a:ea typeface="Open Sans"/>
              <a:cs typeface="Open Sans"/>
              <a:sym typeface="Open Sans"/>
            </a:endParaRPr>
          </a:p>
          <a:p>
            <a:pPr marL="457200" lvl="0" indent="-313372" algn="l" rtl="0">
              <a:lnSpc>
                <a:spcPct val="115000"/>
              </a:lnSpc>
              <a:spcBef>
                <a:spcPts val="0"/>
              </a:spcBef>
              <a:spcAft>
                <a:spcPts val="0"/>
              </a:spcAft>
              <a:buClr>
                <a:schemeClr val="accent1"/>
              </a:buClr>
              <a:buSzPts val="1335"/>
              <a:buFont typeface="Open Sans"/>
              <a:buChar char="●"/>
            </a:pPr>
            <a:r>
              <a:rPr lang="en" sz="1335">
                <a:solidFill>
                  <a:schemeClr val="accent1"/>
                </a:solidFill>
                <a:latin typeface="Open Sans"/>
                <a:ea typeface="Open Sans"/>
                <a:cs typeface="Open Sans"/>
                <a:sym typeface="Open Sans"/>
              </a:rPr>
              <a:t>Hand Sanitizer Container</a:t>
            </a:r>
            <a:endParaRPr sz="1335">
              <a:solidFill>
                <a:schemeClr val="accent1"/>
              </a:solidFill>
              <a:latin typeface="Open Sans"/>
              <a:ea typeface="Open Sans"/>
              <a:cs typeface="Open Sans"/>
              <a:sym typeface="Open Sans"/>
            </a:endParaRPr>
          </a:p>
        </p:txBody>
      </p:sp>
      <p:sp>
        <p:nvSpPr>
          <p:cNvPr id="143" name="Google Shape;143;p15"/>
          <p:cNvSpPr txBox="1">
            <a:spLocks noGrp="1"/>
          </p:cNvSpPr>
          <p:nvPr>
            <p:ph type="body" idx="1"/>
          </p:nvPr>
        </p:nvSpPr>
        <p:spPr>
          <a:xfrm>
            <a:off x="684650" y="521700"/>
            <a:ext cx="2235000" cy="60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rPr>
              <a:t>COMPONENTS USED</a:t>
            </a:r>
            <a:endParaRPr sz="18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16"/>
          <p:cNvPicPr preferRelativeResize="0"/>
          <p:nvPr/>
        </p:nvPicPr>
        <p:blipFill>
          <a:blip r:embed="rId3">
            <a:alphaModFix/>
          </a:blip>
          <a:stretch>
            <a:fillRect/>
          </a:stretch>
        </p:blipFill>
        <p:spPr>
          <a:xfrm>
            <a:off x="622500" y="269038"/>
            <a:ext cx="1826524" cy="1826524"/>
          </a:xfrm>
          <a:prstGeom prst="rect">
            <a:avLst/>
          </a:prstGeom>
          <a:noFill/>
          <a:ln>
            <a:noFill/>
          </a:ln>
        </p:spPr>
      </p:pic>
      <p:sp>
        <p:nvSpPr>
          <p:cNvPr id="149" name="Google Shape;149;p16"/>
          <p:cNvSpPr txBox="1"/>
          <p:nvPr/>
        </p:nvSpPr>
        <p:spPr>
          <a:xfrm>
            <a:off x="2769825" y="531563"/>
            <a:ext cx="5742300" cy="1215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lt1"/>
                </a:solidFill>
                <a:latin typeface="Calibri"/>
                <a:ea typeface="Calibri"/>
                <a:cs typeface="Calibri"/>
                <a:sym typeface="Calibri"/>
              </a:rPr>
              <a:t>Arduino UNO</a:t>
            </a:r>
            <a:endParaRPr sz="1500" b="1">
              <a:solidFill>
                <a:schemeClr val="lt1"/>
              </a:solidFill>
              <a:latin typeface="Calibri"/>
              <a:ea typeface="Calibri"/>
              <a:cs typeface="Calibri"/>
              <a:sym typeface="Calibri"/>
            </a:endParaRPr>
          </a:p>
          <a:p>
            <a:pPr marL="0" lvl="0" indent="0" algn="l" rtl="0">
              <a:spcBef>
                <a:spcPts val="0"/>
              </a:spcBef>
              <a:spcAft>
                <a:spcPts val="0"/>
              </a:spcAft>
              <a:buNone/>
            </a:pPr>
            <a:r>
              <a:rPr lang="en" sz="1300">
                <a:solidFill>
                  <a:srgbClr val="274E13"/>
                </a:solidFill>
                <a:latin typeface="Calibri"/>
                <a:ea typeface="Calibri"/>
                <a:cs typeface="Calibri"/>
                <a:sym typeface="Calibri"/>
              </a:rPr>
              <a:t> It is an open-source microcontroller board based on the Microchip ATmega328P microcontroller. The board is equipped with sets of digital and analog input/output (I/O) pins. It has 14 digital I/O pins, 6 analog I/O pins, and is programmable with the Arduino IDE.</a:t>
            </a:r>
            <a:endParaRPr sz="1300">
              <a:solidFill>
                <a:srgbClr val="274E13"/>
              </a:solidFill>
              <a:latin typeface="Calibri"/>
              <a:ea typeface="Calibri"/>
              <a:cs typeface="Calibri"/>
              <a:sym typeface="Calibri"/>
            </a:endParaRPr>
          </a:p>
        </p:txBody>
      </p:sp>
      <p:pic>
        <p:nvPicPr>
          <p:cNvPr id="150" name="Google Shape;150;p16"/>
          <p:cNvPicPr preferRelativeResize="0"/>
          <p:nvPr/>
        </p:nvPicPr>
        <p:blipFill>
          <a:blip r:embed="rId4">
            <a:alphaModFix/>
          </a:blip>
          <a:stretch>
            <a:fillRect/>
          </a:stretch>
        </p:blipFill>
        <p:spPr>
          <a:xfrm>
            <a:off x="6747750" y="2002000"/>
            <a:ext cx="1571901" cy="1571901"/>
          </a:xfrm>
          <a:prstGeom prst="rect">
            <a:avLst/>
          </a:prstGeom>
          <a:noFill/>
          <a:ln>
            <a:noFill/>
          </a:ln>
        </p:spPr>
      </p:pic>
      <p:sp>
        <p:nvSpPr>
          <p:cNvPr id="151" name="Google Shape;151;p16"/>
          <p:cNvSpPr txBox="1"/>
          <p:nvPr/>
        </p:nvSpPr>
        <p:spPr>
          <a:xfrm>
            <a:off x="622500" y="2234488"/>
            <a:ext cx="5742300" cy="221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lt1"/>
                </a:solidFill>
                <a:latin typeface="Calibri"/>
                <a:ea typeface="Calibri"/>
                <a:cs typeface="Calibri"/>
                <a:sym typeface="Calibri"/>
              </a:rPr>
              <a:t>HC-SR04 Ultrasonic Sensor</a:t>
            </a:r>
            <a:endParaRPr sz="1500" b="1">
              <a:solidFill>
                <a:schemeClr val="lt1"/>
              </a:solidFill>
              <a:latin typeface="Calibri"/>
              <a:ea typeface="Calibri"/>
              <a:cs typeface="Calibri"/>
              <a:sym typeface="Calibri"/>
            </a:endParaRPr>
          </a:p>
          <a:p>
            <a:pPr marL="0" lvl="0" indent="0" algn="l" rtl="0">
              <a:spcBef>
                <a:spcPts val="0"/>
              </a:spcBef>
              <a:spcAft>
                <a:spcPts val="0"/>
              </a:spcAft>
              <a:buNone/>
            </a:pPr>
            <a:r>
              <a:rPr lang="en" sz="1300">
                <a:solidFill>
                  <a:srgbClr val="274E13"/>
                </a:solidFill>
                <a:latin typeface="Calibri"/>
                <a:ea typeface="Calibri"/>
                <a:cs typeface="Calibri"/>
                <a:sym typeface="Calibri"/>
              </a:rPr>
              <a:t> HC-SR04 Ultrasonic sensor is used to detect the presence of a hand. It is capable of transmitting and receiving ultrasonic sound waves out into the air and calculates the distance from the sensor to the obstacle by making use of the time required for the sound wave to reach back the sensor. It has 4 pins, ground, VCC, trig and echo. The ground and the VCC pins of the module need to be connected to the ground and the 5 volts pins on the Arduino Board respectively and the trig and echo pins to any digital I/O pin on the Arduino Board.</a:t>
            </a:r>
            <a:endParaRPr sz="1300">
              <a:solidFill>
                <a:srgbClr val="274E13"/>
              </a:solidFill>
              <a:latin typeface="Calibri"/>
              <a:ea typeface="Calibri"/>
              <a:cs typeface="Calibri"/>
              <a:sym typeface="Calibri"/>
            </a:endParaRPr>
          </a:p>
          <a:p>
            <a:pPr marL="0" lvl="0" indent="0" algn="l" rtl="0">
              <a:spcBef>
                <a:spcPts val="0"/>
              </a:spcBef>
              <a:spcAft>
                <a:spcPts val="0"/>
              </a:spcAft>
              <a:buNone/>
            </a:pPr>
            <a:endParaRPr sz="1300">
              <a:solidFill>
                <a:srgbClr val="274E13"/>
              </a:solidFill>
              <a:latin typeface="Calibri"/>
              <a:ea typeface="Calibri"/>
              <a:cs typeface="Calibri"/>
              <a:sym typeface="Calibri"/>
            </a:endParaRPr>
          </a:p>
          <a:p>
            <a:pPr marL="0" lvl="0" indent="0" algn="l" rtl="0">
              <a:spcBef>
                <a:spcPts val="0"/>
              </a:spcBef>
              <a:spcAft>
                <a:spcPts val="0"/>
              </a:spcAft>
              <a:buNone/>
            </a:pPr>
            <a:endParaRPr sz="1300">
              <a:solidFill>
                <a:srgbClr val="274E13"/>
              </a:solidFill>
              <a:latin typeface="Calibri"/>
              <a:ea typeface="Calibri"/>
              <a:cs typeface="Calibri"/>
              <a:sym typeface="Calibri"/>
            </a:endParaRPr>
          </a:p>
        </p:txBody>
      </p:sp>
      <p:pic>
        <p:nvPicPr>
          <p:cNvPr id="152" name="Google Shape;152;p16"/>
          <p:cNvPicPr preferRelativeResize="0"/>
          <p:nvPr/>
        </p:nvPicPr>
        <p:blipFill>
          <a:blip r:embed="rId5">
            <a:alphaModFix/>
          </a:blip>
          <a:stretch>
            <a:fillRect/>
          </a:stretch>
        </p:blipFill>
        <p:spPr>
          <a:xfrm>
            <a:off x="6258525" y="3465325"/>
            <a:ext cx="2550350" cy="1367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p:nvPr/>
        </p:nvSpPr>
        <p:spPr>
          <a:xfrm>
            <a:off x="2769825" y="531563"/>
            <a:ext cx="57423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lt1"/>
                </a:solidFill>
                <a:latin typeface="Calibri"/>
                <a:ea typeface="Calibri"/>
                <a:cs typeface="Calibri"/>
                <a:sym typeface="Calibri"/>
              </a:rPr>
              <a:t>DC Pump</a:t>
            </a:r>
            <a:endParaRPr sz="1500" b="1">
              <a:solidFill>
                <a:schemeClr val="lt1"/>
              </a:solidFill>
              <a:latin typeface="Calibri"/>
              <a:ea typeface="Calibri"/>
              <a:cs typeface="Calibri"/>
              <a:sym typeface="Calibri"/>
            </a:endParaRPr>
          </a:p>
          <a:p>
            <a:pPr marL="0" lvl="0" indent="0" algn="l" rtl="0">
              <a:spcBef>
                <a:spcPts val="0"/>
              </a:spcBef>
              <a:spcAft>
                <a:spcPts val="0"/>
              </a:spcAft>
              <a:buNone/>
            </a:pPr>
            <a:r>
              <a:rPr lang="en" sz="1300">
                <a:solidFill>
                  <a:srgbClr val="274E13"/>
                </a:solidFill>
                <a:latin typeface="Calibri"/>
                <a:ea typeface="Calibri"/>
                <a:cs typeface="Calibri"/>
                <a:sym typeface="Calibri"/>
              </a:rPr>
              <a:t> R385 6-12V DC Diaphragm Based Mini Aquarium Water Pump is an ideal non submersible pump for variety of liquid movement application. It has enough pressure to be used with nozzle to make spray system. The pump can handle heated liquids up to a temperature of 80°C and when suitably powered can suck water through the tube from up to 2m and pump water vertically for up to 3m.</a:t>
            </a:r>
            <a:endParaRPr sz="1300">
              <a:solidFill>
                <a:srgbClr val="274E13"/>
              </a:solidFill>
              <a:latin typeface="Calibri"/>
              <a:ea typeface="Calibri"/>
              <a:cs typeface="Calibri"/>
              <a:sym typeface="Calibri"/>
            </a:endParaRPr>
          </a:p>
        </p:txBody>
      </p:sp>
      <p:sp>
        <p:nvSpPr>
          <p:cNvPr id="158" name="Google Shape;158;p17"/>
          <p:cNvSpPr txBox="1"/>
          <p:nvPr/>
        </p:nvSpPr>
        <p:spPr>
          <a:xfrm>
            <a:off x="569025" y="2491138"/>
            <a:ext cx="5742300" cy="201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solidFill>
                  <a:schemeClr val="lt1"/>
                </a:solidFill>
                <a:latin typeface="Calibri"/>
                <a:ea typeface="Calibri"/>
                <a:cs typeface="Calibri"/>
                <a:sym typeface="Calibri"/>
              </a:rPr>
              <a:t>16X2 LCD Display with I2C module</a:t>
            </a:r>
            <a:endParaRPr sz="1500" b="1">
              <a:solidFill>
                <a:schemeClr val="lt1"/>
              </a:solidFill>
              <a:latin typeface="Calibri"/>
              <a:ea typeface="Calibri"/>
              <a:cs typeface="Calibri"/>
              <a:sym typeface="Calibri"/>
            </a:endParaRPr>
          </a:p>
          <a:p>
            <a:pPr marL="0" lvl="0" indent="0" algn="l" rtl="0">
              <a:spcBef>
                <a:spcPts val="0"/>
              </a:spcBef>
              <a:spcAft>
                <a:spcPts val="0"/>
              </a:spcAft>
              <a:buNone/>
            </a:pPr>
            <a:r>
              <a:rPr lang="en" sz="1300">
                <a:solidFill>
                  <a:srgbClr val="274E13"/>
                </a:solidFill>
                <a:latin typeface="Calibri"/>
                <a:ea typeface="Calibri"/>
                <a:cs typeface="Calibri"/>
                <a:sym typeface="Calibri"/>
              </a:rPr>
              <a:t>This display can show 2 lines of 16 characters each. It has 16 pins as shown in the adjacent diagram. Usually this display takes up 8 pins of arduino board thus leaving less pins for other functions. I2C module solves this issue by reducing the number of pins required from 8 to 4. It has 4 pins - GND (connected to ground pin of arduino), VCC (5 volt pin), SDA(analog pin A4 of arduino) and SCL (analog pin A5 of arduino). </a:t>
            </a:r>
            <a:endParaRPr sz="1300">
              <a:solidFill>
                <a:srgbClr val="274E13"/>
              </a:solidFill>
              <a:latin typeface="Calibri"/>
              <a:ea typeface="Calibri"/>
              <a:cs typeface="Calibri"/>
              <a:sym typeface="Calibri"/>
            </a:endParaRPr>
          </a:p>
          <a:p>
            <a:pPr marL="0" lvl="0" indent="0" algn="l" rtl="0">
              <a:spcBef>
                <a:spcPts val="0"/>
              </a:spcBef>
              <a:spcAft>
                <a:spcPts val="0"/>
              </a:spcAft>
              <a:buNone/>
            </a:pPr>
            <a:endParaRPr sz="1300">
              <a:solidFill>
                <a:srgbClr val="274E13"/>
              </a:solidFill>
              <a:latin typeface="Calibri"/>
              <a:ea typeface="Calibri"/>
              <a:cs typeface="Calibri"/>
              <a:sym typeface="Calibri"/>
            </a:endParaRPr>
          </a:p>
          <a:p>
            <a:pPr marL="0" lvl="0" indent="0" algn="l" rtl="0">
              <a:spcBef>
                <a:spcPts val="0"/>
              </a:spcBef>
              <a:spcAft>
                <a:spcPts val="0"/>
              </a:spcAft>
              <a:buNone/>
            </a:pPr>
            <a:endParaRPr sz="1300">
              <a:solidFill>
                <a:srgbClr val="274E13"/>
              </a:solidFill>
              <a:latin typeface="Calibri"/>
              <a:ea typeface="Calibri"/>
              <a:cs typeface="Calibri"/>
              <a:sym typeface="Calibri"/>
            </a:endParaRPr>
          </a:p>
        </p:txBody>
      </p:sp>
      <p:pic>
        <p:nvPicPr>
          <p:cNvPr id="159" name="Google Shape;159;p17"/>
          <p:cNvPicPr preferRelativeResize="0"/>
          <p:nvPr/>
        </p:nvPicPr>
        <p:blipFill>
          <a:blip r:embed="rId3">
            <a:alphaModFix/>
          </a:blip>
          <a:stretch>
            <a:fillRect/>
          </a:stretch>
        </p:blipFill>
        <p:spPr>
          <a:xfrm>
            <a:off x="878175" y="531575"/>
            <a:ext cx="1506676" cy="1506676"/>
          </a:xfrm>
          <a:prstGeom prst="rect">
            <a:avLst/>
          </a:prstGeom>
          <a:noFill/>
          <a:ln>
            <a:noFill/>
          </a:ln>
        </p:spPr>
      </p:pic>
      <p:pic>
        <p:nvPicPr>
          <p:cNvPr id="160" name="Google Shape;160;p17"/>
          <p:cNvPicPr preferRelativeResize="0"/>
          <p:nvPr/>
        </p:nvPicPr>
        <p:blipFill rotWithShape="1">
          <a:blip r:embed="rId4">
            <a:alphaModFix/>
          </a:blip>
          <a:srcRect t="46792" b="15519"/>
          <a:stretch/>
        </p:blipFill>
        <p:spPr>
          <a:xfrm>
            <a:off x="6261576" y="3839625"/>
            <a:ext cx="2585751" cy="814275"/>
          </a:xfrm>
          <a:prstGeom prst="rect">
            <a:avLst/>
          </a:prstGeom>
          <a:noFill/>
          <a:ln>
            <a:noFill/>
          </a:ln>
        </p:spPr>
      </p:pic>
      <p:pic>
        <p:nvPicPr>
          <p:cNvPr id="161" name="Google Shape;161;p17"/>
          <p:cNvPicPr preferRelativeResize="0"/>
          <p:nvPr/>
        </p:nvPicPr>
        <p:blipFill rotWithShape="1">
          <a:blip r:embed="rId5">
            <a:alphaModFix/>
          </a:blip>
          <a:srcRect b="12172"/>
          <a:stretch/>
        </p:blipFill>
        <p:spPr>
          <a:xfrm>
            <a:off x="6407575" y="2307450"/>
            <a:ext cx="2293750" cy="1416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body" idx="1"/>
          </p:nvPr>
        </p:nvSpPr>
        <p:spPr>
          <a:xfrm>
            <a:off x="492125" y="1294600"/>
            <a:ext cx="3874200" cy="3304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a:solidFill>
                  <a:schemeClr val="accent1"/>
                </a:solidFill>
              </a:rPr>
              <a:t>When a person brings his hand in 3 cm proximity to the ultrasonic sensor, the transistor pin (pin 5) gets triggered and current passes to the DC pump through the transistor which acts as as amplifier (converts 5 volt to 12 volt). The pump pushes the liquid from the container into and out of the tube. The number of uses is displayed on the LCD screen and as soon as the threshold for the number of uses is reached, the LED starts glowing and the buzzer turns on to indicate that the container needs to be refilled. </a:t>
            </a:r>
            <a:endParaRPr sz="1500">
              <a:solidFill>
                <a:schemeClr val="accent1"/>
              </a:solidFill>
            </a:endParaRPr>
          </a:p>
        </p:txBody>
      </p:sp>
      <p:sp>
        <p:nvSpPr>
          <p:cNvPr id="167" name="Google Shape;167;p18"/>
          <p:cNvSpPr txBox="1">
            <a:spLocks noGrp="1"/>
          </p:cNvSpPr>
          <p:nvPr>
            <p:ph type="title"/>
          </p:nvPr>
        </p:nvSpPr>
        <p:spPr>
          <a:xfrm>
            <a:off x="968850" y="449950"/>
            <a:ext cx="7505700" cy="726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800"/>
              <a:t>How does it work ?</a:t>
            </a:r>
            <a:endParaRPr sz="2800"/>
          </a:p>
        </p:txBody>
      </p:sp>
      <p:pic>
        <p:nvPicPr>
          <p:cNvPr id="3" name="Picture 2">
            <a:extLst>
              <a:ext uri="{FF2B5EF4-FFF2-40B4-BE49-F238E27FC236}">
                <a16:creationId xmlns:a16="http://schemas.microsoft.com/office/drawing/2014/main" id="{54F215FB-DC8B-4B5F-8ED1-A1090E9F6A69}"/>
              </a:ext>
            </a:extLst>
          </p:cNvPr>
          <p:cNvPicPr>
            <a:picLocks noChangeAspect="1"/>
          </p:cNvPicPr>
          <p:nvPr/>
        </p:nvPicPr>
        <p:blipFill>
          <a:blip r:embed="rId3"/>
          <a:stretch>
            <a:fillRect/>
          </a:stretch>
        </p:blipFill>
        <p:spPr>
          <a:xfrm>
            <a:off x="4535419" y="1668780"/>
            <a:ext cx="4273300" cy="235743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graphicFrame>
        <p:nvGraphicFramePr>
          <p:cNvPr id="173" name="Google Shape;173;p19"/>
          <p:cNvGraphicFramePr/>
          <p:nvPr>
            <p:extLst>
              <p:ext uri="{D42A27DB-BD31-4B8C-83A1-F6EECF244321}">
                <p14:modId xmlns:p14="http://schemas.microsoft.com/office/powerpoint/2010/main" val="3548138568"/>
              </p:ext>
            </p:extLst>
          </p:nvPr>
        </p:nvGraphicFramePr>
        <p:xfrm>
          <a:off x="561200" y="832795"/>
          <a:ext cx="8021600" cy="4085337"/>
        </p:xfrm>
        <a:graphic>
          <a:graphicData uri="http://schemas.openxmlformats.org/drawingml/2006/table">
            <a:tbl>
              <a:tblPr>
                <a:noFill/>
                <a:tableStyleId>{1C16E7D4-FA09-4484-B3FE-F9B46BF5B263}</a:tableStyleId>
              </a:tblPr>
              <a:tblGrid>
                <a:gridCol w="8021600">
                  <a:extLst>
                    <a:ext uri="{9D8B030D-6E8A-4147-A177-3AD203B41FA5}">
                      <a16:colId xmlns:a16="http://schemas.microsoft.com/office/drawing/2014/main" val="20000"/>
                    </a:ext>
                  </a:extLst>
                </a:gridCol>
              </a:tblGrid>
              <a:tr h="3563426">
                <a:tc>
                  <a:txBody>
                    <a:bodyPr/>
                    <a:lstStyle/>
                    <a:p>
                      <a:pPr marL="0" lvl="0" indent="0" algn="l" rtl="0">
                        <a:lnSpc>
                          <a:spcPct val="115000"/>
                        </a:lnSpc>
                        <a:spcBef>
                          <a:spcPts val="0"/>
                        </a:spcBef>
                        <a:spcAft>
                          <a:spcPts val="0"/>
                        </a:spcAft>
                        <a:buNone/>
                      </a:pPr>
                      <a:r>
                        <a:rPr lang="en" sz="1100">
                          <a:highlight>
                            <a:srgbClr val="FFFFFF"/>
                          </a:highlight>
                          <a:latin typeface="Consolas"/>
                          <a:ea typeface="Consolas"/>
                          <a:cs typeface="Consolas"/>
                          <a:sym typeface="Consolas"/>
                        </a:rPr>
                        <a:t>//include libraries required for LCD display</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include</a:t>
                      </a:r>
                      <a:r>
                        <a:rPr lang="en" sz="1100">
                          <a:solidFill>
                            <a:srgbClr val="434F54"/>
                          </a:solidFill>
                          <a:highlight>
                            <a:srgbClr val="FFFFFF"/>
                          </a:highlight>
                          <a:latin typeface="Consolas"/>
                          <a:ea typeface="Consolas"/>
                          <a:cs typeface="Consolas"/>
                          <a:sym typeface="Consolas"/>
                        </a:rPr>
                        <a:t> &lt;Wire.h&gt;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include</a:t>
                      </a:r>
                      <a:r>
                        <a:rPr lang="en" sz="1100">
                          <a:solidFill>
                            <a:srgbClr val="434F54"/>
                          </a:solidFill>
                          <a:highlight>
                            <a:srgbClr val="FFFFFF"/>
                          </a:highlight>
                          <a:latin typeface="Consolas"/>
                          <a:ea typeface="Consolas"/>
                          <a:cs typeface="Consolas"/>
                          <a:sym typeface="Consolas"/>
                        </a:rPr>
                        <a:t> &lt;LiquidCrystal_I2C.h&gt;</a:t>
                      </a:r>
                      <a:br>
                        <a:rPr lang="en" sz="1100">
                          <a:solidFill>
                            <a:srgbClr val="434F54"/>
                          </a:solidFill>
                          <a:highlight>
                            <a:srgbClr val="FFFFFF"/>
                          </a:highlight>
                          <a:latin typeface="Consolas"/>
                          <a:ea typeface="Consolas"/>
                          <a:cs typeface="Consolas"/>
                          <a:sym typeface="Consolas"/>
                        </a:rPr>
                      </a:br>
                      <a:br>
                        <a:rPr lang="en" sz="1100">
                          <a:solidFill>
                            <a:srgbClr val="434F54"/>
                          </a:solidFill>
                          <a:highlight>
                            <a:srgbClr val="FFFFFF"/>
                          </a:highlight>
                          <a:latin typeface="Consolas"/>
                          <a:ea typeface="Consolas"/>
                          <a:cs typeface="Consolas"/>
                          <a:sym typeface="Consolas"/>
                        </a:rPr>
                      </a:br>
                      <a:r>
                        <a:rPr lang="en" sz="1100">
                          <a:highlight>
                            <a:srgbClr val="FFFFFF"/>
                          </a:highlight>
                          <a:latin typeface="Consolas"/>
                          <a:ea typeface="Consolas"/>
                          <a:cs typeface="Consolas"/>
                          <a:sym typeface="Consolas"/>
                        </a:rPr>
                        <a:t>//define arduino pins to be used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define</a:t>
                      </a:r>
                      <a:r>
                        <a:rPr lang="en" sz="1100">
                          <a:solidFill>
                            <a:srgbClr val="434F54"/>
                          </a:solidFill>
                          <a:highlight>
                            <a:srgbClr val="FFFFFF"/>
                          </a:highlight>
                          <a:latin typeface="Consolas"/>
                          <a:ea typeface="Consolas"/>
                          <a:cs typeface="Consolas"/>
                          <a:sym typeface="Consolas"/>
                        </a:rPr>
                        <a:t> echoPin 2</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define</a:t>
                      </a:r>
                      <a:r>
                        <a:rPr lang="en" sz="1100">
                          <a:solidFill>
                            <a:srgbClr val="434F54"/>
                          </a:solidFill>
                          <a:highlight>
                            <a:srgbClr val="FFFFFF"/>
                          </a:highlight>
                          <a:latin typeface="Consolas"/>
                          <a:ea typeface="Consolas"/>
                          <a:cs typeface="Consolas"/>
                          <a:sym typeface="Consolas"/>
                        </a:rPr>
                        <a:t> trigPin 3</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define</a:t>
                      </a:r>
                      <a:r>
                        <a:rPr lang="en" sz="1100">
                          <a:solidFill>
                            <a:srgbClr val="434F54"/>
                          </a:solidFill>
                          <a:highlight>
                            <a:srgbClr val="FFFFFF"/>
                          </a:highlight>
                          <a:latin typeface="Consolas"/>
                          <a:ea typeface="Consolas"/>
                          <a:cs typeface="Consolas"/>
                          <a:sym typeface="Consolas"/>
                        </a:rPr>
                        <a:t> transistorPin 5</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define</a:t>
                      </a:r>
                      <a:r>
                        <a:rPr lang="en" sz="1100">
                          <a:solidFill>
                            <a:srgbClr val="434F54"/>
                          </a:solidFill>
                          <a:highlight>
                            <a:srgbClr val="FFFFFF"/>
                          </a:highlight>
                          <a:latin typeface="Consolas"/>
                          <a:ea typeface="Consolas"/>
                          <a:cs typeface="Consolas"/>
                          <a:sym typeface="Consolas"/>
                        </a:rPr>
                        <a:t> ledPin 6</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r>
                        <a:rPr lang="en" sz="1100">
                          <a:solidFill>
                            <a:srgbClr val="728E00"/>
                          </a:solidFill>
                          <a:highlight>
                            <a:srgbClr val="FFFFFF"/>
                          </a:highlight>
                          <a:latin typeface="Consolas"/>
                          <a:ea typeface="Consolas"/>
                          <a:cs typeface="Consolas"/>
                          <a:sym typeface="Consolas"/>
                        </a:rPr>
                        <a:t>define</a:t>
                      </a:r>
                      <a:r>
                        <a:rPr lang="en" sz="1100">
                          <a:solidFill>
                            <a:srgbClr val="434F54"/>
                          </a:solidFill>
                          <a:highlight>
                            <a:srgbClr val="FFFFFF"/>
                          </a:highlight>
                          <a:latin typeface="Consolas"/>
                          <a:ea typeface="Consolas"/>
                          <a:cs typeface="Consolas"/>
                          <a:sym typeface="Consolas"/>
                        </a:rPr>
                        <a:t> buzzerPin 8</a:t>
                      </a:r>
                      <a:br>
                        <a:rPr lang="en" sz="1100">
                          <a:solidFill>
                            <a:srgbClr val="434F54"/>
                          </a:solidFill>
                          <a:highlight>
                            <a:srgbClr val="FFFFFF"/>
                          </a:highlight>
                          <a:latin typeface="Consolas"/>
                          <a:ea typeface="Consolas"/>
                          <a:cs typeface="Consolas"/>
                          <a:sym typeface="Consolas"/>
                        </a:rPr>
                      </a:br>
                      <a:br>
                        <a:rPr lang="en" sz="1100">
                          <a:solidFill>
                            <a:srgbClr val="434F54"/>
                          </a:solidFill>
                          <a:highlight>
                            <a:srgbClr val="FFFFFF"/>
                          </a:highlight>
                          <a:latin typeface="Consolas"/>
                          <a:ea typeface="Consolas"/>
                          <a:cs typeface="Consolas"/>
                          <a:sym typeface="Consolas"/>
                        </a:rPr>
                      </a:br>
                      <a:r>
                        <a:rPr lang="en" sz="1100">
                          <a:highlight>
                            <a:srgbClr val="FFFFFF"/>
                          </a:highlight>
                          <a:latin typeface="Consolas"/>
                          <a:ea typeface="Consolas"/>
                          <a:cs typeface="Consolas"/>
                          <a:sym typeface="Consolas"/>
                        </a:rPr>
                        <a:t>//global variables</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long</a:t>
                      </a:r>
                      <a:r>
                        <a:rPr lang="en" sz="1100">
                          <a:solidFill>
                            <a:srgbClr val="434F54"/>
                          </a:solidFill>
                          <a:highlight>
                            <a:srgbClr val="FFFFFF"/>
                          </a:highlight>
                          <a:latin typeface="Consolas"/>
                          <a:ea typeface="Consolas"/>
                          <a:cs typeface="Consolas"/>
                          <a:sym typeface="Consolas"/>
                        </a:rPr>
                        <a:t> duration;            </a:t>
                      </a:r>
                      <a:r>
                        <a:rPr lang="en" sz="1100">
                          <a:highlight>
                            <a:srgbClr val="FFFFFF"/>
                          </a:highlight>
                          <a:latin typeface="Consolas"/>
                          <a:ea typeface="Consolas"/>
                          <a:cs typeface="Consolas"/>
                          <a:sym typeface="Consolas"/>
                        </a:rPr>
                        <a:t>// time taken by ultrasonic pulse to come back</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int</a:t>
                      </a:r>
                      <a:r>
                        <a:rPr lang="en" sz="1100">
                          <a:solidFill>
                            <a:srgbClr val="434F54"/>
                          </a:solidFill>
                          <a:highlight>
                            <a:srgbClr val="FFFFFF"/>
                          </a:highlight>
                          <a:latin typeface="Consolas"/>
                          <a:ea typeface="Consolas"/>
                          <a:cs typeface="Consolas"/>
                          <a:sym typeface="Consolas"/>
                        </a:rPr>
                        <a:t> distance;             </a:t>
                      </a:r>
                      <a:r>
                        <a:rPr lang="en" sz="1100">
                          <a:highlight>
                            <a:srgbClr val="FFFFFF"/>
                          </a:highlight>
                          <a:latin typeface="Consolas"/>
                          <a:ea typeface="Consolas"/>
                          <a:cs typeface="Consolas"/>
                          <a:sym typeface="Consolas"/>
                        </a:rPr>
                        <a:t>// distance of hand from ultrasonic sensor</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long</a:t>
                      </a:r>
                      <a:r>
                        <a:rPr lang="en" sz="1100">
                          <a:solidFill>
                            <a:srgbClr val="434F54"/>
                          </a:solidFill>
                          <a:highlight>
                            <a:srgbClr val="FFFFFF"/>
                          </a:highlight>
                          <a:latin typeface="Consolas"/>
                          <a:ea typeface="Consolas"/>
                          <a:cs typeface="Consolas"/>
                          <a:sym typeface="Consolas"/>
                        </a:rPr>
                        <a:t> number = </a:t>
                      </a:r>
                      <a:r>
                        <a:rPr lang="en" sz="1100">
                          <a:solidFill>
                            <a:srgbClr val="8A7B52"/>
                          </a:solidFill>
                          <a:highlight>
                            <a:srgbClr val="FFFFFF"/>
                          </a:highlight>
                          <a:latin typeface="Consolas"/>
                          <a:ea typeface="Consolas"/>
                          <a:cs typeface="Consolas"/>
                          <a:sym typeface="Consolas"/>
                        </a:rPr>
                        <a:t>0</a:t>
                      </a: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 number of times used</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const</a:t>
                      </a:r>
                      <a:r>
                        <a:rPr lang="en" sz="1100">
                          <a:solidFill>
                            <a:srgbClr val="434F54"/>
                          </a:solidFill>
                          <a:highlight>
                            <a:srgbClr val="FFFFFF"/>
                          </a:highlight>
                          <a:latin typeface="Consolas"/>
                          <a:ea typeface="Consolas"/>
                          <a:cs typeface="Consolas"/>
                          <a:sym typeface="Consolas"/>
                        </a:rPr>
                        <a:t> </a:t>
                      </a:r>
                      <a:r>
                        <a:rPr lang="en" sz="1100">
                          <a:solidFill>
                            <a:srgbClr val="00979D"/>
                          </a:solidFill>
                          <a:highlight>
                            <a:srgbClr val="FFFFFF"/>
                          </a:highlight>
                          <a:latin typeface="Consolas"/>
                          <a:ea typeface="Consolas"/>
                          <a:cs typeface="Consolas"/>
                          <a:sym typeface="Consolas"/>
                        </a:rPr>
                        <a:t>int</a:t>
                      </a:r>
                      <a:r>
                        <a:rPr lang="en" sz="1100">
                          <a:solidFill>
                            <a:srgbClr val="434F54"/>
                          </a:solidFill>
                          <a:highlight>
                            <a:srgbClr val="FFFFFF"/>
                          </a:highlight>
                          <a:latin typeface="Consolas"/>
                          <a:ea typeface="Consolas"/>
                          <a:cs typeface="Consolas"/>
                          <a:sym typeface="Consolas"/>
                        </a:rPr>
                        <a:t> threshold = </a:t>
                      </a:r>
                      <a:r>
                        <a:rPr lang="en" sz="1100">
                          <a:solidFill>
                            <a:srgbClr val="8A7B52"/>
                          </a:solidFill>
                          <a:highlight>
                            <a:srgbClr val="FFFFFF"/>
                          </a:highlight>
                          <a:latin typeface="Consolas"/>
                          <a:ea typeface="Consolas"/>
                          <a:cs typeface="Consolas"/>
                          <a:sym typeface="Consolas"/>
                        </a:rPr>
                        <a:t>3</a:t>
                      </a: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 maximum number of uses allowed before refill</a:t>
                      </a:r>
                      <a:endParaRPr sz="1100">
                        <a:highlight>
                          <a:srgbClr val="FFFFFF"/>
                        </a:highlight>
                        <a:latin typeface="Consolas"/>
                        <a:ea typeface="Consolas"/>
                        <a:cs typeface="Consolas"/>
                        <a:sym typeface="Consolas"/>
                      </a:endParaRPr>
                    </a:p>
                    <a:p>
                      <a:pPr marL="0" lvl="0" indent="0" algn="l" rtl="0">
                        <a:lnSpc>
                          <a:spcPct val="115000"/>
                        </a:lnSpc>
                        <a:spcBef>
                          <a:spcPts val="0"/>
                        </a:spcBef>
                        <a:spcAft>
                          <a:spcPts val="0"/>
                        </a:spcAft>
                        <a:buNone/>
                      </a:pPr>
                      <a:r>
                        <a:rPr lang="en" sz="1100">
                          <a:highlight>
                            <a:srgbClr val="FFFFFF"/>
                          </a:highlight>
                          <a:latin typeface="Consolas"/>
                          <a:ea typeface="Consolas"/>
                          <a:cs typeface="Consolas"/>
                          <a:sym typeface="Consolas"/>
                        </a:rPr>
                        <a:t>                             (set to 3 for ease of demonstration)</a:t>
                      </a:r>
                      <a:br>
                        <a:rPr lang="en" sz="1100">
                          <a:solidFill>
                            <a:srgbClr val="434F54"/>
                          </a:solidFill>
                          <a:highlight>
                            <a:srgbClr val="FFFFFF"/>
                          </a:highlight>
                          <a:latin typeface="Consolas"/>
                          <a:ea typeface="Consolas"/>
                          <a:cs typeface="Consolas"/>
                          <a:sym typeface="Consolas"/>
                        </a:rPr>
                      </a:br>
                      <a:r>
                        <a:rPr lang="en" sz="1100">
                          <a:highlight>
                            <a:srgbClr val="FFFFFF"/>
                          </a:highlight>
                          <a:latin typeface="Consolas"/>
                          <a:ea typeface="Consolas"/>
                          <a:cs typeface="Consolas"/>
                          <a:sym typeface="Consolas"/>
                        </a:rPr>
                        <a:t>// Set the LCD address to 0x27 for a 16 chars and 2 line display</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LiquidCrystal_I2C lcd(</a:t>
                      </a:r>
                      <a:r>
                        <a:rPr lang="en" sz="1100">
                          <a:solidFill>
                            <a:srgbClr val="8A7B52"/>
                          </a:solidFill>
                          <a:highlight>
                            <a:srgbClr val="FFFFFF"/>
                          </a:highlight>
                          <a:latin typeface="Consolas"/>
                          <a:ea typeface="Consolas"/>
                          <a:cs typeface="Consolas"/>
                          <a:sym typeface="Consolas"/>
                        </a:rPr>
                        <a:t>0x27</a:t>
                      </a:r>
                      <a:r>
                        <a:rPr lang="en" sz="1100">
                          <a:solidFill>
                            <a:srgbClr val="434F54"/>
                          </a:solidFill>
                          <a:highlight>
                            <a:srgbClr val="FFFFFF"/>
                          </a:highlight>
                          <a:latin typeface="Consolas"/>
                          <a:ea typeface="Consolas"/>
                          <a:cs typeface="Consolas"/>
                          <a:sym typeface="Consolas"/>
                        </a:rPr>
                        <a:t>, </a:t>
                      </a:r>
                      <a:r>
                        <a:rPr lang="en" sz="1100">
                          <a:solidFill>
                            <a:srgbClr val="8A7B52"/>
                          </a:solidFill>
                          <a:highlight>
                            <a:srgbClr val="FFFFFF"/>
                          </a:highlight>
                          <a:latin typeface="Consolas"/>
                          <a:ea typeface="Consolas"/>
                          <a:cs typeface="Consolas"/>
                          <a:sym typeface="Consolas"/>
                        </a:rPr>
                        <a:t>16</a:t>
                      </a:r>
                      <a:r>
                        <a:rPr lang="en" sz="1100">
                          <a:solidFill>
                            <a:srgbClr val="434F54"/>
                          </a:solidFill>
                          <a:highlight>
                            <a:srgbClr val="FFFFFF"/>
                          </a:highlight>
                          <a:latin typeface="Consolas"/>
                          <a:ea typeface="Consolas"/>
                          <a:cs typeface="Consolas"/>
                          <a:sym typeface="Consolas"/>
                        </a:rPr>
                        <a:t>, </a:t>
                      </a:r>
                      <a:r>
                        <a:rPr lang="en" sz="1100">
                          <a:solidFill>
                            <a:srgbClr val="8A7B52"/>
                          </a:solidFill>
                          <a:highlight>
                            <a:srgbClr val="FFFFFF"/>
                          </a:highlight>
                          <a:latin typeface="Consolas"/>
                          <a:ea typeface="Consolas"/>
                          <a:cs typeface="Consolas"/>
                          <a:sym typeface="Consolas"/>
                        </a:rPr>
                        <a:t>2</a:t>
                      </a:r>
                      <a:r>
                        <a:rPr lang="en" sz="1100">
                          <a:solidFill>
                            <a:srgbClr val="434F54"/>
                          </a:solidFill>
                          <a:highlight>
                            <a:srgbClr val="FFFFFF"/>
                          </a:highlight>
                          <a:latin typeface="Consolas"/>
                          <a:ea typeface="Consolas"/>
                          <a:cs typeface="Consolas"/>
                          <a:sym typeface="Consolas"/>
                        </a:rPr>
                        <a:t>);</a:t>
                      </a:r>
                      <a:endParaRPr sz="1100">
                        <a:latin typeface="Open Sans"/>
                        <a:ea typeface="Open Sans"/>
                        <a:cs typeface="Open Sans"/>
                        <a:sym typeface="Open Sans"/>
                      </a:endParaRPr>
                    </a:p>
                  </a:txBody>
                  <a:tcPr marL="63500" marR="63500" marT="63500" marB="63500">
                    <a:solidFill>
                      <a:srgbClr val="FFFFFF"/>
                    </a:solidFill>
                  </a:tcPr>
                </a:tc>
                <a:extLst>
                  <a:ext uri="{0D108BD9-81ED-4DB2-BD59-A6C34878D82A}">
                    <a16:rowId xmlns:a16="http://schemas.microsoft.com/office/drawing/2014/main" val="10000"/>
                  </a:ext>
                </a:extLst>
              </a:tr>
              <a:tr h="290079">
                <a:tc>
                  <a:txBody>
                    <a:bodyPr/>
                    <a:lstStyle/>
                    <a:p>
                      <a:pPr marL="0" lvl="0" indent="0" algn="l" rtl="0">
                        <a:lnSpc>
                          <a:spcPct val="115000"/>
                        </a:lnSpc>
                        <a:spcBef>
                          <a:spcPts val="0"/>
                        </a:spcBef>
                        <a:spcAft>
                          <a:spcPts val="0"/>
                        </a:spcAft>
                        <a:buNone/>
                      </a:pPr>
                      <a:endParaRPr sz="1100" dirty="0">
                        <a:highlight>
                          <a:srgbClr val="FFFFFF"/>
                        </a:highlight>
                        <a:latin typeface="Consolas"/>
                        <a:ea typeface="Consolas"/>
                        <a:cs typeface="Consolas"/>
                        <a:sym typeface="Consolas"/>
                      </a:endParaRPr>
                    </a:p>
                  </a:txBody>
                  <a:tcPr marL="63500" marR="63500" marT="63500" marB="63500">
                    <a:solidFill>
                      <a:srgbClr val="FFFFFF"/>
                    </a:solidFill>
                  </a:tcPr>
                </a:tc>
                <a:extLst>
                  <a:ext uri="{0D108BD9-81ED-4DB2-BD59-A6C34878D82A}">
                    <a16:rowId xmlns:a16="http://schemas.microsoft.com/office/drawing/2014/main" val="10001"/>
                  </a:ext>
                </a:extLst>
              </a:tr>
            </a:tbl>
          </a:graphicData>
        </a:graphic>
      </p:graphicFrame>
      <p:sp>
        <p:nvSpPr>
          <p:cNvPr id="174" name="Google Shape;174;p19"/>
          <p:cNvSpPr txBox="1"/>
          <p:nvPr/>
        </p:nvSpPr>
        <p:spPr>
          <a:xfrm>
            <a:off x="3411425" y="332200"/>
            <a:ext cx="2309700" cy="477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lt1"/>
                </a:solidFill>
                <a:latin typeface="Calibri"/>
                <a:ea typeface="Calibri"/>
                <a:cs typeface="Calibri"/>
                <a:sym typeface="Calibri"/>
              </a:rPr>
              <a:t>Source Code</a:t>
            </a:r>
            <a:endParaRPr sz="19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graphicFrame>
        <p:nvGraphicFramePr>
          <p:cNvPr id="179" name="Google Shape;179;p20"/>
          <p:cNvGraphicFramePr/>
          <p:nvPr/>
        </p:nvGraphicFramePr>
        <p:xfrm>
          <a:off x="620775" y="390105"/>
          <a:ext cx="8021600" cy="4470909"/>
        </p:xfrm>
        <a:graphic>
          <a:graphicData uri="http://schemas.openxmlformats.org/drawingml/2006/table">
            <a:tbl>
              <a:tblPr>
                <a:noFill/>
                <a:tableStyleId>{1C16E7D4-FA09-4484-B3FE-F9B46BF5B263}</a:tableStyleId>
              </a:tblPr>
              <a:tblGrid>
                <a:gridCol w="8021600">
                  <a:extLst>
                    <a:ext uri="{9D8B030D-6E8A-4147-A177-3AD203B41FA5}">
                      <a16:colId xmlns:a16="http://schemas.microsoft.com/office/drawing/2014/main" val="20000"/>
                    </a:ext>
                  </a:extLst>
                </a:gridCol>
              </a:tblGrid>
              <a:tr h="4110250">
                <a:tc>
                  <a:txBody>
                    <a:bodyPr/>
                    <a:lstStyle/>
                    <a:p>
                      <a:pPr marL="0" lvl="0" indent="0" algn="l" rtl="0">
                        <a:lnSpc>
                          <a:spcPct val="115000"/>
                        </a:lnSpc>
                        <a:spcBef>
                          <a:spcPts val="0"/>
                        </a:spcBef>
                        <a:spcAft>
                          <a:spcPts val="0"/>
                        </a:spcAft>
                        <a:buNone/>
                      </a:pPr>
                      <a:r>
                        <a:rPr lang="en" sz="1100">
                          <a:highlight>
                            <a:srgbClr val="FFFFFF"/>
                          </a:highlight>
                          <a:latin typeface="Consolas"/>
                          <a:ea typeface="Consolas"/>
                          <a:cs typeface="Consolas"/>
                          <a:sym typeface="Consolas"/>
                        </a:rPr>
                        <a:t>//set the modes(input or output) of used pins</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void</a:t>
                      </a: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setup</a:t>
                      </a: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lcd.</a:t>
                      </a:r>
                      <a:r>
                        <a:rPr lang="en" sz="1100">
                          <a:solidFill>
                            <a:srgbClr val="D35400"/>
                          </a:solidFill>
                          <a:highlight>
                            <a:srgbClr val="FFFFFF"/>
                          </a:highlight>
                          <a:latin typeface="Consolas"/>
                          <a:ea typeface="Consolas"/>
                          <a:cs typeface="Consolas"/>
                          <a:sym typeface="Consolas"/>
                        </a:rPr>
                        <a:t>begin</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pinMode</a:t>
                      </a:r>
                      <a:r>
                        <a:rPr lang="en" sz="1100">
                          <a:solidFill>
                            <a:srgbClr val="434F54"/>
                          </a:solidFill>
                          <a:highlight>
                            <a:srgbClr val="FFFFFF"/>
                          </a:highlight>
                          <a:latin typeface="Consolas"/>
                          <a:ea typeface="Consolas"/>
                          <a:cs typeface="Consolas"/>
                          <a:sym typeface="Consolas"/>
                        </a:rPr>
                        <a:t>(buzzerPin, </a:t>
                      </a:r>
                      <a:r>
                        <a:rPr lang="en" sz="1100">
                          <a:solidFill>
                            <a:srgbClr val="D35400"/>
                          </a:solidFill>
                          <a:highlight>
                            <a:srgbClr val="FFFFFF"/>
                          </a:highlight>
                          <a:latin typeface="Consolas"/>
                          <a:ea typeface="Consolas"/>
                          <a:cs typeface="Consolas"/>
                          <a:sym typeface="Consolas"/>
                        </a:rPr>
                        <a:t>OUTPUT</a:t>
                      </a: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pinMode</a:t>
                      </a:r>
                      <a:r>
                        <a:rPr lang="en" sz="1100">
                          <a:solidFill>
                            <a:srgbClr val="434F54"/>
                          </a:solidFill>
                          <a:highlight>
                            <a:srgbClr val="FFFFFF"/>
                          </a:highlight>
                          <a:latin typeface="Consolas"/>
                          <a:ea typeface="Consolas"/>
                          <a:cs typeface="Consolas"/>
                          <a:sym typeface="Consolas"/>
                        </a:rPr>
                        <a:t>(trigPin, </a:t>
                      </a:r>
                      <a:r>
                        <a:rPr lang="en" sz="1100">
                          <a:solidFill>
                            <a:srgbClr val="D35400"/>
                          </a:solidFill>
                          <a:highlight>
                            <a:srgbClr val="FFFFFF"/>
                          </a:highlight>
                          <a:latin typeface="Consolas"/>
                          <a:ea typeface="Consolas"/>
                          <a:cs typeface="Consolas"/>
                          <a:sym typeface="Consolas"/>
                        </a:rPr>
                        <a:t>OUTPUT</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pinMode</a:t>
                      </a:r>
                      <a:r>
                        <a:rPr lang="en" sz="1100">
                          <a:solidFill>
                            <a:srgbClr val="434F54"/>
                          </a:solidFill>
                          <a:highlight>
                            <a:srgbClr val="FFFFFF"/>
                          </a:highlight>
                          <a:latin typeface="Consolas"/>
                          <a:ea typeface="Consolas"/>
                          <a:cs typeface="Consolas"/>
                          <a:sym typeface="Consolas"/>
                        </a:rPr>
                        <a:t>(echoPin, </a:t>
                      </a:r>
                      <a:r>
                        <a:rPr lang="en" sz="1100">
                          <a:solidFill>
                            <a:srgbClr val="D35400"/>
                          </a:solidFill>
                          <a:highlight>
                            <a:srgbClr val="FFFFFF"/>
                          </a:highlight>
                          <a:latin typeface="Consolas"/>
                          <a:ea typeface="Consolas"/>
                          <a:cs typeface="Consolas"/>
                          <a:sym typeface="Consolas"/>
                        </a:rPr>
                        <a:t>INPUT</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pinMode</a:t>
                      </a:r>
                      <a:r>
                        <a:rPr lang="en" sz="1100">
                          <a:solidFill>
                            <a:srgbClr val="434F54"/>
                          </a:solidFill>
                          <a:highlight>
                            <a:srgbClr val="FFFFFF"/>
                          </a:highlight>
                          <a:latin typeface="Consolas"/>
                          <a:ea typeface="Consolas"/>
                          <a:cs typeface="Consolas"/>
                          <a:sym typeface="Consolas"/>
                        </a:rPr>
                        <a:t>(transistorPin, </a:t>
                      </a:r>
                      <a:r>
                        <a:rPr lang="en" sz="1100">
                          <a:solidFill>
                            <a:srgbClr val="D35400"/>
                          </a:solidFill>
                          <a:highlight>
                            <a:srgbClr val="FFFFFF"/>
                          </a:highlight>
                          <a:latin typeface="Consolas"/>
                          <a:ea typeface="Consolas"/>
                          <a:cs typeface="Consolas"/>
                          <a:sym typeface="Consolas"/>
                        </a:rPr>
                        <a:t>OUTPUT</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pinMode</a:t>
                      </a:r>
                      <a:r>
                        <a:rPr lang="en" sz="1100">
                          <a:solidFill>
                            <a:srgbClr val="434F54"/>
                          </a:solidFill>
                          <a:highlight>
                            <a:srgbClr val="FFFFFF"/>
                          </a:highlight>
                          <a:latin typeface="Consolas"/>
                          <a:ea typeface="Consolas"/>
                          <a:cs typeface="Consolas"/>
                          <a:sym typeface="Consolas"/>
                        </a:rPr>
                        <a:t>(ledPin, </a:t>
                      </a:r>
                      <a:r>
                        <a:rPr lang="en" sz="1100">
                          <a:solidFill>
                            <a:srgbClr val="D35400"/>
                          </a:solidFill>
                          <a:highlight>
                            <a:srgbClr val="FFFFFF"/>
                          </a:highlight>
                          <a:latin typeface="Consolas"/>
                          <a:ea typeface="Consolas"/>
                          <a:cs typeface="Consolas"/>
                          <a:sym typeface="Consolas"/>
                        </a:rPr>
                        <a:t>OUTPUT</a:t>
                      </a: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Serial</a:t>
                      </a:r>
                      <a:r>
                        <a:rPr lang="en" sz="1100">
                          <a:solidFill>
                            <a:srgbClr val="434F54"/>
                          </a:solidFill>
                          <a:highlight>
                            <a:srgbClr val="FFFFFF"/>
                          </a:highlight>
                          <a:latin typeface="Consolas"/>
                          <a:ea typeface="Consolas"/>
                          <a:cs typeface="Consolas"/>
                          <a:sym typeface="Consolas"/>
                        </a:rPr>
                        <a:t>.</a:t>
                      </a:r>
                      <a:r>
                        <a:rPr lang="en" sz="1100">
                          <a:solidFill>
                            <a:srgbClr val="D35400"/>
                          </a:solidFill>
                          <a:highlight>
                            <a:srgbClr val="FFFFFF"/>
                          </a:highlight>
                          <a:latin typeface="Consolas"/>
                          <a:ea typeface="Consolas"/>
                          <a:cs typeface="Consolas"/>
                          <a:sym typeface="Consolas"/>
                        </a:rPr>
                        <a:t>begin</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9600</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00979D"/>
                          </a:solidFill>
                          <a:highlight>
                            <a:srgbClr val="FFFFFF"/>
                          </a:highlight>
                          <a:latin typeface="Consolas"/>
                          <a:ea typeface="Consolas"/>
                          <a:cs typeface="Consolas"/>
                          <a:sym typeface="Consolas"/>
                        </a:rPr>
                        <a:t>void</a:t>
                      </a: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loop</a:t>
                      </a: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lcd.</a:t>
                      </a:r>
                      <a:r>
                        <a:rPr lang="en" sz="1100">
                          <a:solidFill>
                            <a:srgbClr val="D35400"/>
                          </a:solidFill>
                          <a:highlight>
                            <a:srgbClr val="FFFFFF"/>
                          </a:highlight>
                          <a:latin typeface="Consolas"/>
                          <a:ea typeface="Consolas"/>
                          <a:cs typeface="Consolas"/>
                          <a:sym typeface="Consolas"/>
                        </a:rPr>
                        <a:t>clear</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//calculate distance of hand from ultrasonic sensor</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(trigPin, </a:t>
                      </a:r>
                      <a:r>
                        <a:rPr lang="en" sz="1100">
                          <a:solidFill>
                            <a:srgbClr val="D35400"/>
                          </a:solidFill>
                          <a:highlight>
                            <a:srgbClr val="FFFFFF"/>
                          </a:highlight>
                          <a:latin typeface="Consolas"/>
                          <a:ea typeface="Consolas"/>
                          <a:cs typeface="Consolas"/>
                          <a:sym typeface="Consolas"/>
                        </a:rPr>
                        <a:t>LOW</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delayMicroseconds</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2</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(trigPin, </a:t>
                      </a:r>
                      <a:r>
                        <a:rPr lang="en" sz="1100">
                          <a:solidFill>
                            <a:srgbClr val="D35400"/>
                          </a:solidFill>
                          <a:highlight>
                            <a:srgbClr val="FFFFFF"/>
                          </a:highlight>
                          <a:latin typeface="Consolas"/>
                          <a:ea typeface="Consolas"/>
                          <a:cs typeface="Consolas"/>
                          <a:sym typeface="Consolas"/>
                        </a:rPr>
                        <a:t>HIGH</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delayMicroseconds</a:t>
                      </a:r>
                      <a:r>
                        <a:rPr lang="en" sz="1100">
                          <a:solidFill>
                            <a:srgbClr val="434F54"/>
                          </a:solidFill>
                          <a:highlight>
                            <a:srgbClr val="FFFFFF"/>
                          </a:highlight>
                          <a:latin typeface="Consolas"/>
                          <a:ea typeface="Consolas"/>
                          <a:cs typeface="Consolas"/>
                          <a:sym typeface="Consolas"/>
                        </a:rPr>
                        <a:t>(</a:t>
                      </a:r>
                      <a:r>
                        <a:rPr lang="en" sz="1100">
                          <a:solidFill>
                            <a:srgbClr val="8A7B52"/>
                          </a:solidFill>
                          <a:highlight>
                            <a:srgbClr val="FFFFFF"/>
                          </a:highlight>
                          <a:latin typeface="Consolas"/>
                          <a:ea typeface="Consolas"/>
                          <a:cs typeface="Consolas"/>
                          <a:sym typeface="Consolas"/>
                        </a:rPr>
                        <a:t>10</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r>
                        <a:rPr lang="en" sz="1100">
                          <a:solidFill>
                            <a:srgbClr val="D35400"/>
                          </a:solidFill>
                          <a:highlight>
                            <a:srgbClr val="FFFFFF"/>
                          </a:highlight>
                          <a:latin typeface="Consolas"/>
                          <a:ea typeface="Consolas"/>
                          <a:cs typeface="Consolas"/>
                          <a:sym typeface="Consolas"/>
                        </a:rPr>
                        <a:t>digitalWrite</a:t>
                      </a:r>
                      <a:r>
                        <a:rPr lang="en" sz="1100">
                          <a:solidFill>
                            <a:srgbClr val="434F54"/>
                          </a:solidFill>
                          <a:highlight>
                            <a:srgbClr val="FFFFFF"/>
                          </a:highlight>
                          <a:latin typeface="Consolas"/>
                          <a:ea typeface="Consolas"/>
                          <a:cs typeface="Consolas"/>
                          <a:sym typeface="Consolas"/>
                        </a:rPr>
                        <a:t>(trigPin, </a:t>
                      </a:r>
                      <a:r>
                        <a:rPr lang="en" sz="1100">
                          <a:solidFill>
                            <a:srgbClr val="D35400"/>
                          </a:solidFill>
                          <a:highlight>
                            <a:srgbClr val="FFFFFF"/>
                          </a:highlight>
                          <a:latin typeface="Consolas"/>
                          <a:ea typeface="Consolas"/>
                          <a:cs typeface="Consolas"/>
                          <a:sym typeface="Consolas"/>
                        </a:rPr>
                        <a:t>LOW</a:t>
                      </a:r>
                      <a:r>
                        <a:rPr lang="en" sz="1100">
                          <a:solidFill>
                            <a:srgbClr val="434F54"/>
                          </a:solidFill>
                          <a:highlight>
                            <a:srgbClr val="FFFFFF"/>
                          </a:highlight>
                          <a:latin typeface="Consolas"/>
                          <a:ea typeface="Consolas"/>
                          <a:cs typeface="Consolas"/>
                          <a:sym typeface="Consolas"/>
                        </a:rPr>
                        <a:t>);</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duration = </a:t>
                      </a:r>
                      <a:r>
                        <a:rPr lang="en" sz="1100">
                          <a:solidFill>
                            <a:srgbClr val="D35400"/>
                          </a:solidFill>
                          <a:highlight>
                            <a:srgbClr val="FFFFFF"/>
                          </a:highlight>
                          <a:latin typeface="Consolas"/>
                          <a:ea typeface="Consolas"/>
                          <a:cs typeface="Consolas"/>
                          <a:sym typeface="Consolas"/>
                        </a:rPr>
                        <a:t>pulseIn</a:t>
                      </a:r>
                      <a:r>
                        <a:rPr lang="en" sz="1100">
                          <a:solidFill>
                            <a:srgbClr val="434F54"/>
                          </a:solidFill>
                          <a:highlight>
                            <a:srgbClr val="FFFFFF"/>
                          </a:highlight>
                          <a:latin typeface="Consolas"/>
                          <a:ea typeface="Consolas"/>
                          <a:cs typeface="Consolas"/>
                          <a:sym typeface="Consolas"/>
                        </a:rPr>
                        <a:t>(echoPin, </a:t>
                      </a:r>
                      <a:r>
                        <a:rPr lang="en" sz="1100">
                          <a:solidFill>
                            <a:srgbClr val="D35400"/>
                          </a:solidFill>
                          <a:highlight>
                            <a:srgbClr val="FFFFFF"/>
                          </a:highlight>
                          <a:latin typeface="Consolas"/>
                          <a:ea typeface="Consolas"/>
                          <a:cs typeface="Consolas"/>
                          <a:sym typeface="Consolas"/>
                        </a:rPr>
                        <a:t>HIGH</a:t>
                      </a:r>
                      <a:r>
                        <a:rPr lang="en" sz="1100">
                          <a:solidFill>
                            <a:srgbClr val="434F54"/>
                          </a:solidFill>
                          <a:highlight>
                            <a:srgbClr val="FFFFFF"/>
                          </a:highlight>
                          <a:latin typeface="Consolas"/>
                          <a:ea typeface="Consolas"/>
                          <a:cs typeface="Consolas"/>
                          <a:sym typeface="Consolas"/>
                        </a:rPr>
                        <a:t>); </a:t>
                      </a:r>
                      <a:r>
                        <a:rPr lang="en" sz="1100">
                          <a:highlight>
                            <a:srgbClr val="FFFFFF"/>
                          </a:highlight>
                          <a:latin typeface="Consolas"/>
                          <a:ea typeface="Consolas"/>
                          <a:cs typeface="Consolas"/>
                          <a:sym typeface="Consolas"/>
                        </a:rPr>
                        <a:t>//in micro secs</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br>
                        <a:rPr lang="en" sz="1100">
                          <a:solidFill>
                            <a:srgbClr val="434F54"/>
                          </a:solidFill>
                          <a:highlight>
                            <a:srgbClr val="FFFFFF"/>
                          </a:highlight>
                          <a:latin typeface="Consolas"/>
                          <a:ea typeface="Consolas"/>
                          <a:cs typeface="Consolas"/>
                          <a:sym typeface="Consolas"/>
                        </a:rPr>
                      </a:br>
                      <a:r>
                        <a:rPr lang="en" sz="1100">
                          <a:solidFill>
                            <a:srgbClr val="434F54"/>
                          </a:solidFill>
                          <a:highlight>
                            <a:srgbClr val="FFFFFF"/>
                          </a:highlight>
                          <a:latin typeface="Consolas"/>
                          <a:ea typeface="Consolas"/>
                          <a:cs typeface="Consolas"/>
                          <a:sym typeface="Consolas"/>
                        </a:rPr>
                        <a:t>  </a:t>
                      </a:r>
                      <a:endParaRPr sz="1100">
                        <a:latin typeface="Open Sans"/>
                        <a:ea typeface="Open Sans"/>
                        <a:cs typeface="Open Sans"/>
                        <a:sym typeface="Open Sans"/>
                      </a:endParaRPr>
                    </a:p>
                  </a:txBody>
                  <a:tcPr marL="63500" marR="63500" marT="63500" marB="63500">
                    <a:solidFill>
                      <a:srgbClr val="FFFFFF"/>
                    </a:solidFill>
                  </a:tcPr>
                </a:tc>
                <a:extLst>
                  <a:ext uri="{0D108BD9-81ED-4DB2-BD59-A6C34878D82A}">
                    <a16:rowId xmlns:a16="http://schemas.microsoft.com/office/drawing/2014/main" val="10000"/>
                  </a:ext>
                </a:extLst>
              </a:tr>
              <a:tr h="0">
                <a:tc>
                  <a:txBody>
                    <a:bodyPr/>
                    <a:lstStyle/>
                    <a:p>
                      <a:pPr marL="0" lvl="0" indent="0" algn="l" rtl="0">
                        <a:lnSpc>
                          <a:spcPct val="115000"/>
                        </a:lnSpc>
                        <a:spcBef>
                          <a:spcPts val="0"/>
                        </a:spcBef>
                        <a:spcAft>
                          <a:spcPts val="0"/>
                        </a:spcAft>
                        <a:buNone/>
                      </a:pPr>
                      <a:endParaRPr sz="1100">
                        <a:highlight>
                          <a:srgbClr val="FFFFFF"/>
                        </a:highlight>
                        <a:latin typeface="Consolas"/>
                        <a:ea typeface="Consolas"/>
                        <a:cs typeface="Consolas"/>
                        <a:sym typeface="Consolas"/>
                      </a:endParaRPr>
                    </a:p>
                  </a:txBody>
                  <a:tcPr marL="63500" marR="63500" marT="63500" marB="63500">
                    <a:solidFill>
                      <a:srgbClr val="FFFFFF"/>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aphicFrame>
        <p:nvGraphicFramePr>
          <p:cNvPr id="184" name="Google Shape;184;p21"/>
          <p:cNvGraphicFramePr/>
          <p:nvPr>
            <p:extLst>
              <p:ext uri="{D42A27DB-BD31-4B8C-83A1-F6EECF244321}">
                <p14:modId xmlns:p14="http://schemas.microsoft.com/office/powerpoint/2010/main" val="2352320901"/>
              </p:ext>
            </p:extLst>
          </p:nvPr>
        </p:nvGraphicFramePr>
        <p:xfrm>
          <a:off x="620775" y="390105"/>
          <a:ext cx="8021600" cy="4479075"/>
        </p:xfrm>
        <a:graphic>
          <a:graphicData uri="http://schemas.openxmlformats.org/drawingml/2006/table">
            <a:tbl>
              <a:tblPr>
                <a:noFill/>
                <a:tableStyleId>{1C16E7D4-FA09-4484-B3FE-F9B46BF5B263}</a:tableStyleId>
              </a:tblPr>
              <a:tblGrid>
                <a:gridCol w="8021600">
                  <a:extLst>
                    <a:ext uri="{9D8B030D-6E8A-4147-A177-3AD203B41FA5}">
                      <a16:colId xmlns:a16="http://schemas.microsoft.com/office/drawing/2014/main" val="20000"/>
                    </a:ext>
                  </a:extLst>
                </a:gridCol>
              </a:tblGrid>
              <a:tr h="4161633">
                <a:tc>
                  <a:txBody>
                    <a:bodyPr/>
                    <a:lstStyle/>
                    <a:p>
                      <a:pPr marL="0" lvl="0" indent="0" algn="l" rtl="0">
                        <a:lnSpc>
                          <a:spcPct val="115000"/>
                        </a:lnSpc>
                        <a:spcBef>
                          <a:spcPts val="0"/>
                        </a:spcBef>
                        <a:spcAft>
                          <a:spcPts val="0"/>
                        </a:spcAft>
                        <a:buNone/>
                      </a:pPr>
                      <a:r>
                        <a:rPr lang="en" sz="1100" dirty="0">
                          <a:solidFill>
                            <a:srgbClr val="434F54"/>
                          </a:solidFill>
                          <a:highlight>
                            <a:srgbClr val="FFFFFF"/>
                          </a:highlight>
                          <a:latin typeface="Consolas"/>
                          <a:ea typeface="Consolas"/>
                          <a:cs typeface="Consolas"/>
                          <a:sym typeface="Consolas"/>
                        </a:rPr>
                        <a:t>  distance = duration * </a:t>
                      </a:r>
                      <a:r>
                        <a:rPr lang="en" sz="1100" dirty="0">
                          <a:solidFill>
                            <a:srgbClr val="8A7B52"/>
                          </a:solidFill>
                          <a:highlight>
                            <a:srgbClr val="FFFFFF"/>
                          </a:highlight>
                          <a:latin typeface="Consolas"/>
                          <a:ea typeface="Consolas"/>
                          <a:cs typeface="Consolas"/>
                          <a:sym typeface="Consolas"/>
                        </a:rPr>
                        <a:t>0.034</a:t>
                      </a:r>
                      <a:r>
                        <a:rPr lang="en" sz="1100" dirty="0">
                          <a:solidFill>
                            <a:srgbClr val="434F54"/>
                          </a:solidFill>
                          <a:highlight>
                            <a:srgbClr val="FFFFFF"/>
                          </a:highlight>
                          <a:latin typeface="Consolas"/>
                          <a:ea typeface="Consolas"/>
                          <a:cs typeface="Consolas"/>
                          <a:sym typeface="Consolas"/>
                        </a:rPr>
                        <a:t> / </a:t>
                      </a:r>
                      <a:r>
                        <a:rPr lang="en" sz="1100" dirty="0">
                          <a:solidFill>
                            <a:srgbClr val="8A7B52"/>
                          </a:solidFill>
                          <a:highlight>
                            <a:srgbClr val="FFFFFF"/>
                          </a:highlight>
                          <a:latin typeface="Consolas"/>
                          <a:ea typeface="Consolas"/>
                          <a:cs typeface="Consolas"/>
                          <a:sym typeface="Consolas"/>
                        </a:rPr>
                        <a:t>2</a:t>
                      </a:r>
                      <a:r>
                        <a:rPr lang="en" sz="1100" dirty="0">
                          <a:solidFill>
                            <a:srgbClr val="434F54"/>
                          </a:solidFill>
                          <a:highlight>
                            <a:srgbClr val="FFFFFF"/>
                          </a:highlight>
                          <a:latin typeface="Consolas"/>
                          <a:ea typeface="Consolas"/>
                          <a:cs typeface="Consolas"/>
                          <a:sym typeface="Consolas"/>
                        </a:rPr>
                        <a:t>; </a:t>
                      </a:r>
                      <a:r>
                        <a:rPr lang="en" sz="1100" dirty="0">
                          <a:highlight>
                            <a:srgbClr val="FFFFFF"/>
                          </a:highlight>
                          <a:latin typeface="Consolas"/>
                          <a:ea typeface="Consolas"/>
                          <a:cs typeface="Consolas"/>
                          <a:sym typeface="Consolas"/>
                        </a:rPr>
                        <a:t>//speed of sound=340 m/sec</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 Dist: "</a:t>
                      </a:r>
                      <a:r>
                        <a:rPr lang="en" sz="1100" dirty="0">
                          <a:solidFill>
                            <a:srgbClr val="434F54"/>
                          </a:solidFill>
                          <a:highlight>
                            <a:srgbClr val="FFFFFF"/>
                          </a:highlight>
                          <a:latin typeface="Consolas"/>
                          <a:ea typeface="Consolas"/>
                          <a:cs typeface="Consolas"/>
                          <a:sym typeface="Consolas"/>
                        </a:rPr>
                        <a:t>);</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(distance);</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 cm Cntr: "</a:t>
                      </a:r>
                      <a:r>
                        <a:rPr lang="en" sz="1100" dirty="0">
                          <a:solidFill>
                            <a:srgbClr val="434F54"/>
                          </a:solidFill>
                          <a:highlight>
                            <a:srgbClr val="FFFFFF"/>
                          </a:highlight>
                          <a:latin typeface="Consolas"/>
                          <a:ea typeface="Consolas"/>
                          <a:cs typeface="Consolas"/>
                          <a:sym typeface="Consolas"/>
                        </a:rPr>
                        <a:t>);</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(number);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 "</a:t>
                      </a: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if</a:t>
                      </a:r>
                      <a:r>
                        <a:rPr lang="en" sz="1100" dirty="0">
                          <a:solidFill>
                            <a:srgbClr val="434F54"/>
                          </a:solidFill>
                          <a:highlight>
                            <a:srgbClr val="FFFFFF"/>
                          </a:highlight>
                          <a:latin typeface="Consolas"/>
                          <a:ea typeface="Consolas"/>
                          <a:cs typeface="Consolas"/>
                          <a:sym typeface="Consolas"/>
                        </a:rPr>
                        <a:t>(number&lt;threshold){</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lcd.</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"Number: "</a:t>
                      </a: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lcd.</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(number);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if</a:t>
                      </a:r>
                      <a:r>
                        <a:rPr lang="en" sz="1100" dirty="0">
                          <a:solidFill>
                            <a:srgbClr val="434F54"/>
                          </a:solidFill>
                          <a:highlight>
                            <a:srgbClr val="FFFFFF"/>
                          </a:highlight>
                          <a:latin typeface="Consolas"/>
                          <a:ea typeface="Consolas"/>
                          <a:cs typeface="Consolas"/>
                          <a:sym typeface="Consolas"/>
                        </a:rPr>
                        <a:t>(number&gt;=threshold){</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digitalWrite</a:t>
                      </a:r>
                      <a:r>
                        <a:rPr lang="en" sz="1100" dirty="0">
                          <a:solidFill>
                            <a:srgbClr val="434F54"/>
                          </a:solidFill>
                          <a:highlight>
                            <a:srgbClr val="FFFFFF"/>
                          </a:highlight>
                          <a:latin typeface="Consolas"/>
                          <a:ea typeface="Consolas"/>
                          <a:cs typeface="Consolas"/>
                          <a:sym typeface="Consolas"/>
                        </a:rPr>
                        <a:t>(ledPin, </a:t>
                      </a:r>
                      <a:r>
                        <a:rPr lang="en" sz="1100" dirty="0">
                          <a:solidFill>
                            <a:srgbClr val="D35400"/>
                          </a:solidFill>
                          <a:highlight>
                            <a:srgbClr val="FFFFFF"/>
                          </a:highlight>
                          <a:latin typeface="Consolas"/>
                          <a:ea typeface="Consolas"/>
                          <a:cs typeface="Consolas"/>
                          <a:sym typeface="Consolas"/>
                        </a:rPr>
                        <a:t>HIGH</a:t>
                      </a:r>
                      <a:r>
                        <a:rPr lang="en" sz="1100" dirty="0">
                          <a:solidFill>
                            <a:srgbClr val="434F54"/>
                          </a:solidFill>
                          <a:highlight>
                            <a:srgbClr val="FFFFFF"/>
                          </a:highlight>
                          <a:latin typeface="Consolas"/>
                          <a:ea typeface="Consolas"/>
                          <a:cs typeface="Consolas"/>
                          <a:sym typeface="Consolas"/>
                        </a:rPr>
                        <a:t>); </a:t>
                      </a:r>
                      <a:r>
                        <a:rPr lang="en" sz="1100" dirty="0">
                          <a:highlight>
                            <a:srgbClr val="FFFFFF"/>
                          </a:highlight>
                          <a:latin typeface="Consolas"/>
                          <a:ea typeface="Consolas"/>
                          <a:cs typeface="Consolas"/>
                          <a:sym typeface="Consolas"/>
                        </a:rPr>
                        <a:t>//turn the LED on</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lcd.</a:t>
                      </a:r>
                      <a:r>
                        <a:rPr lang="en" sz="1100" dirty="0">
                          <a:solidFill>
                            <a:srgbClr val="D35400"/>
                          </a:solidFill>
                          <a:highlight>
                            <a:srgbClr val="FFFFFF"/>
                          </a:highlight>
                          <a:latin typeface="Consolas"/>
                          <a:ea typeface="Consolas"/>
                          <a:cs typeface="Consolas"/>
                          <a:sym typeface="Consolas"/>
                        </a:rPr>
                        <a:t>clear</a:t>
                      </a: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lcd.</a:t>
                      </a:r>
                      <a:r>
                        <a:rPr lang="en" sz="1100" dirty="0">
                          <a:solidFill>
                            <a:srgbClr val="D35400"/>
                          </a:solidFill>
                          <a:highlight>
                            <a:srgbClr val="FFFFFF"/>
                          </a:highlight>
                          <a:latin typeface="Consolas"/>
                          <a:ea typeface="Consolas"/>
                          <a:cs typeface="Consolas"/>
                          <a:sym typeface="Consolas"/>
                        </a:rPr>
                        <a:t>print</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"REFILL"</a:t>
                      </a: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tone</a:t>
                      </a:r>
                      <a:r>
                        <a:rPr lang="en" sz="1100" dirty="0">
                          <a:solidFill>
                            <a:srgbClr val="434F54"/>
                          </a:solidFill>
                          <a:highlight>
                            <a:srgbClr val="FFFFFF"/>
                          </a:highlight>
                          <a:latin typeface="Consolas"/>
                          <a:ea typeface="Consolas"/>
                          <a:cs typeface="Consolas"/>
                          <a:sym typeface="Consolas"/>
                        </a:rPr>
                        <a:t>(buzzerPin, </a:t>
                      </a:r>
                      <a:r>
                        <a:rPr lang="en" sz="1100" dirty="0">
                          <a:solidFill>
                            <a:srgbClr val="8A7B52"/>
                          </a:solidFill>
                          <a:highlight>
                            <a:srgbClr val="FFFFFF"/>
                          </a:highlight>
                          <a:latin typeface="Consolas"/>
                          <a:ea typeface="Consolas"/>
                          <a:cs typeface="Consolas"/>
                          <a:sym typeface="Consolas"/>
                        </a:rPr>
                        <a:t>2000</a:t>
                      </a:r>
                      <a:r>
                        <a:rPr lang="en" sz="1100" dirty="0">
                          <a:solidFill>
                            <a:srgbClr val="434F54"/>
                          </a:solidFill>
                          <a:highlight>
                            <a:srgbClr val="FFFFFF"/>
                          </a:highlight>
                          <a:latin typeface="Consolas"/>
                          <a:ea typeface="Consolas"/>
                          <a:cs typeface="Consolas"/>
                          <a:sym typeface="Consolas"/>
                        </a:rPr>
                        <a:t>);      </a:t>
                      </a:r>
                      <a:r>
                        <a:rPr lang="en" sz="1100" dirty="0">
                          <a:highlight>
                            <a:srgbClr val="FFFFFF"/>
                          </a:highlight>
                          <a:latin typeface="Consolas"/>
                          <a:ea typeface="Consolas"/>
                          <a:cs typeface="Consolas"/>
                          <a:sym typeface="Consolas"/>
                        </a:rPr>
                        <a:t>//buzzer emits sound of 2kHz frequency</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delay</a:t>
                      </a:r>
                      <a:r>
                        <a:rPr lang="en" sz="1100" dirty="0">
                          <a:solidFill>
                            <a:srgbClr val="434F54"/>
                          </a:solidFill>
                          <a:highlight>
                            <a:srgbClr val="FFFFFF"/>
                          </a:highlight>
                          <a:latin typeface="Consolas"/>
                          <a:ea typeface="Consolas"/>
                          <a:cs typeface="Consolas"/>
                          <a:sym typeface="Consolas"/>
                        </a:rPr>
                        <a:t>(</a:t>
                      </a:r>
                      <a:r>
                        <a:rPr lang="en" sz="1100" dirty="0">
                          <a:solidFill>
                            <a:srgbClr val="8A7B52"/>
                          </a:solidFill>
                          <a:highlight>
                            <a:srgbClr val="FFFFFF"/>
                          </a:highlight>
                          <a:latin typeface="Consolas"/>
                          <a:ea typeface="Consolas"/>
                          <a:cs typeface="Consolas"/>
                          <a:sym typeface="Consolas"/>
                        </a:rPr>
                        <a:t>2000</a:t>
                      </a:r>
                      <a:r>
                        <a:rPr lang="en" sz="1100" dirty="0">
                          <a:solidFill>
                            <a:srgbClr val="434F54"/>
                          </a:solidFill>
                          <a:highlight>
                            <a:srgbClr val="FFFFFF"/>
                          </a:highlight>
                          <a:latin typeface="Consolas"/>
                          <a:ea typeface="Consolas"/>
                          <a:cs typeface="Consolas"/>
                          <a:sym typeface="Consolas"/>
                        </a:rPr>
                        <a:t>);</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noTone</a:t>
                      </a:r>
                      <a:r>
                        <a:rPr lang="en" sz="1100" dirty="0">
                          <a:solidFill>
                            <a:srgbClr val="434F54"/>
                          </a:solidFill>
                          <a:highlight>
                            <a:srgbClr val="FFFFFF"/>
                          </a:highlight>
                          <a:latin typeface="Consolas"/>
                          <a:ea typeface="Consolas"/>
                          <a:cs typeface="Consolas"/>
                          <a:sym typeface="Consolas"/>
                        </a:rPr>
                        <a:t>(buzzerPin);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r>
                        <a:rPr lang="en" sz="1100" dirty="0">
                          <a:solidFill>
                            <a:srgbClr val="D35400"/>
                          </a:solidFill>
                          <a:highlight>
                            <a:srgbClr val="FFFFFF"/>
                          </a:highlight>
                          <a:latin typeface="Consolas"/>
                          <a:ea typeface="Consolas"/>
                          <a:cs typeface="Consolas"/>
                          <a:sym typeface="Consolas"/>
                        </a:rPr>
                        <a:t>Serial</a:t>
                      </a:r>
                      <a:r>
                        <a:rPr lang="en" sz="1100" dirty="0">
                          <a:solidFill>
                            <a:srgbClr val="434F54"/>
                          </a:solidFill>
                          <a:highlight>
                            <a:srgbClr val="FFFFFF"/>
                          </a:highlight>
                          <a:latin typeface="Consolas"/>
                          <a:ea typeface="Consolas"/>
                          <a:cs typeface="Consolas"/>
                          <a:sym typeface="Consolas"/>
                        </a:rPr>
                        <a:t>.</a:t>
                      </a:r>
                      <a:r>
                        <a:rPr lang="en" sz="1100" dirty="0">
                          <a:solidFill>
                            <a:srgbClr val="D35400"/>
                          </a:solidFill>
                          <a:highlight>
                            <a:srgbClr val="FFFFFF"/>
                          </a:highlight>
                          <a:latin typeface="Consolas"/>
                          <a:ea typeface="Consolas"/>
                          <a:cs typeface="Consolas"/>
                          <a:sym typeface="Consolas"/>
                        </a:rPr>
                        <a:t>println</a:t>
                      </a:r>
                      <a:r>
                        <a:rPr lang="en" sz="1100" dirty="0">
                          <a:solidFill>
                            <a:srgbClr val="434F54"/>
                          </a:solidFill>
                          <a:highlight>
                            <a:srgbClr val="FFFFFF"/>
                          </a:highlight>
                          <a:latin typeface="Consolas"/>
                          <a:ea typeface="Consolas"/>
                          <a:cs typeface="Consolas"/>
                          <a:sym typeface="Consolas"/>
                        </a:rPr>
                        <a:t>(</a:t>
                      </a:r>
                      <a:r>
                        <a:rPr lang="en" sz="1100" dirty="0">
                          <a:solidFill>
                            <a:srgbClr val="005C5F"/>
                          </a:solidFill>
                          <a:highlight>
                            <a:srgbClr val="FFFFFF"/>
                          </a:highlight>
                          <a:latin typeface="Consolas"/>
                          <a:ea typeface="Consolas"/>
                          <a:cs typeface="Consolas"/>
                          <a:sym typeface="Consolas"/>
                        </a:rPr>
                        <a:t>"LED on means 3 uses completed!"</a:t>
                      </a:r>
                      <a:r>
                        <a:rPr lang="en" sz="1100" dirty="0">
                          <a:solidFill>
                            <a:srgbClr val="434F54"/>
                          </a:solidFill>
                          <a:highlight>
                            <a:srgbClr val="FFFFFF"/>
                          </a:highlight>
                          <a:latin typeface="Consolas"/>
                          <a:ea typeface="Consolas"/>
                          <a:cs typeface="Consolas"/>
                          <a:sym typeface="Consolas"/>
                        </a:rPr>
                        <a:t>);</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br>
                        <a:rPr lang="en" sz="1100" dirty="0">
                          <a:solidFill>
                            <a:srgbClr val="434F54"/>
                          </a:solidFill>
                          <a:highlight>
                            <a:srgbClr val="FFFFFF"/>
                          </a:highlight>
                          <a:latin typeface="Consolas"/>
                          <a:ea typeface="Consolas"/>
                          <a:cs typeface="Consolas"/>
                          <a:sym typeface="Consolas"/>
                        </a:rPr>
                      </a:br>
                      <a:r>
                        <a:rPr lang="en" sz="1100" dirty="0">
                          <a:solidFill>
                            <a:srgbClr val="434F54"/>
                          </a:solidFill>
                          <a:highlight>
                            <a:srgbClr val="FFFFFF"/>
                          </a:highlight>
                          <a:latin typeface="Consolas"/>
                          <a:ea typeface="Consolas"/>
                          <a:cs typeface="Consolas"/>
                          <a:sym typeface="Consolas"/>
                        </a:rPr>
                        <a:t>  </a:t>
                      </a:r>
                      <a:endParaRPr sz="1100" dirty="0">
                        <a:latin typeface="Open Sans"/>
                        <a:ea typeface="Open Sans"/>
                        <a:cs typeface="Open Sans"/>
                        <a:sym typeface="Open Sans"/>
                      </a:endParaRPr>
                    </a:p>
                  </a:txBody>
                  <a:tcPr marL="63500" marR="63500" marT="63500" marB="63500">
                    <a:solidFill>
                      <a:srgbClr val="FFFFFF"/>
                    </a:solidFill>
                  </a:tcPr>
                </a:tc>
                <a:extLst>
                  <a:ext uri="{0D108BD9-81ED-4DB2-BD59-A6C34878D82A}">
                    <a16:rowId xmlns:a16="http://schemas.microsoft.com/office/drawing/2014/main" val="10000"/>
                  </a:ext>
                </a:extLst>
              </a:tr>
              <a:tr h="317442">
                <a:tc>
                  <a:txBody>
                    <a:bodyPr/>
                    <a:lstStyle/>
                    <a:p>
                      <a:pPr marL="0" lvl="0" indent="0" algn="l" rtl="0">
                        <a:lnSpc>
                          <a:spcPct val="115000"/>
                        </a:lnSpc>
                        <a:spcBef>
                          <a:spcPts val="0"/>
                        </a:spcBef>
                        <a:spcAft>
                          <a:spcPts val="0"/>
                        </a:spcAft>
                        <a:buNone/>
                      </a:pPr>
                      <a:endParaRPr sz="1100" dirty="0">
                        <a:highlight>
                          <a:srgbClr val="FFFFFF"/>
                        </a:highlight>
                        <a:latin typeface="Consolas"/>
                        <a:ea typeface="Consolas"/>
                        <a:cs typeface="Consolas"/>
                        <a:sym typeface="Consolas"/>
                      </a:endParaRPr>
                    </a:p>
                  </a:txBody>
                  <a:tcPr marL="63500" marR="63500" marT="63500" marB="63500">
                    <a:solidFill>
                      <a:srgbClr val="FFFFFF"/>
                    </a:solidFill>
                  </a:tcPr>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1164</Words>
  <Application>Microsoft Office PowerPoint</Application>
  <PresentationFormat>On-screen Show (16:9)</PresentationFormat>
  <Paragraphs>36</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Nunito</vt:lpstr>
      <vt:lpstr>Open Sans</vt:lpstr>
      <vt:lpstr>Arial</vt:lpstr>
      <vt:lpstr>Consolas</vt:lpstr>
      <vt:lpstr>Calibri</vt:lpstr>
      <vt:lpstr>Shift</vt:lpstr>
      <vt:lpstr>CS225/226-Switching Theory</vt:lpstr>
      <vt:lpstr>AIM OF THE PROJECT </vt:lpstr>
      <vt:lpstr>PowerPoint Presentation</vt:lpstr>
      <vt:lpstr>PowerPoint Presentation</vt:lpstr>
      <vt:lpstr>PowerPoint Presentation</vt:lpstr>
      <vt:lpstr>How does it work ?</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CS225/226-Switching Theory</dc:title>
  <cp:lastModifiedBy>Aradhya Gupta</cp:lastModifiedBy>
  <cp:revision>4</cp:revision>
  <dcterms:modified xsi:type="dcterms:W3CDTF">2021-04-12T15:25:00Z</dcterms:modified>
</cp:coreProperties>
</file>